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</p:sldIdLst>
  <p:sldSz cx="14630400" cy="8229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  <a:srgbClr val="0915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DE2006-A72F-4D9D-9AE6-65A91BC5AF50}" v="86" dt="2025-12-29T06:12:56.014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llampalli Saathvik" userId="e958bb122ac88004" providerId="LiveId" clId="{00B80D4F-7DFB-43A3-9929-3FB4F844D800}"/>
    <pc:docChg chg="undo custSel addSld modSld">
      <pc:chgData name="Kellampalli Saathvik" userId="e958bb122ac88004" providerId="LiveId" clId="{00B80D4F-7DFB-43A3-9929-3FB4F844D800}" dt="2025-12-29T06:34:27.105" v="581" actId="20577"/>
      <pc:docMkLst>
        <pc:docMk/>
      </pc:docMkLst>
      <pc:sldChg chg="modTransition">
        <pc:chgData name="Kellampalli Saathvik" userId="e958bb122ac88004" providerId="LiveId" clId="{00B80D4F-7DFB-43A3-9929-3FB4F844D800}" dt="2025-12-28T13:12:57.595" v="143"/>
        <pc:sldMkLst>
          <pc:docMk/>
          <pc:sldMk cId="0" sldId="256"/>
        </pc:sldMkLst>
      </pc:sldChg>
      <pc:sldChg chg="modSp mod modTransition">
        <pc:chgData name="Kellampalli Saathvik" userId="e958bb122ac88004" providerId="LiveId" clId="{00B80D4F-7DFB-43A3-9929-3FB4F844D800}" dt="2025-12-28T13:19:34.030" v="192"/>
        <pc:sldMkLst>
          <pc:docMk/>
          <pc:sldMk cId="0" sldId="257"/>
        </pc:sldMkLst>
        <pc:spChg chg="mod">
          <ac:chgData name="Kellampalli Saathvik" userId="e958bb122ac88004" providerId="LiveId" clId="{00B80D4F-7DFB-43A3-9929-3FB4F844D800}" dt="2025-12-28T12:58:50.445" v="46" actId="20577"/>
          <ac:spMkLst>
            <pc:docMk/>
            <pc:sldMk cId="0" sldId="257"/>
            <ac:spMk id="97" creationId="{00000000-0000-0000-0000-000000000000}"/>
          </ac:spMkLst>
        </pc:spChg>
        <pc:graphicFrameChg chg="mod modGraphic">
          <ac:chgData name="Kellampalli Saathvik" userId="e958bb122ac88004" providerId="LiveId" clId="{00B80D4F-7DFB-43A3-9929-3FB4F844D800}" dt="2025-12-28T13:08:08.550" v="139" actId="207"/>
          <ac:graphicFrameMkLst>
            <pc:docMk/>
            <pc:sldMk cId="0" sldId="257"/>
            <ac:graphicFrameMk id="98" creationId="{00000000-0000-0000-0000-000000000000}"/>
          </ac:graphicFrameMkLst>
        </pc:graphicFrameChg>
      </pc:sldChg>
      <pc:sldChg chg="addSp delSp modSp mod modTransition">
        <pc:chgData name="Kellampalli Saathvik" userId="e958bb122ac88004" providerId="LiveId" clId="{00B80D4F-7DFB-43A3-9929-3FB4F844D800}" dt="2025-12-29T06:34:27.105" v="581" actId="20577"/>
        <pc:sldMkLst>
          <pc:docMk/>
          <pc:sldMk cId="0" sldId="258"/>
        </pc:sldMkLst>
        <pc:graphicFrameChg chg="mod modGraphic">
          <ac:chgData name="Kellampalli Saathvik" userId="e958bb122ac88004" providerId="LiveId" clId="{00B80D4F-7DFB-43A3-9929-3FB4F844D800}" dt="2025-12-29T06:34:27.105" v="581" actId="20577"/>
          <ac:graphicFrameMkLst>
            <pc:docMk/>
            <pc:sldMk cId="0" sldId="258"/>
            <ac:graphicFrameMk id="100" creationId="{00000000-0000-0000-0000-000000000000}"/>
          </ac:graphicFrameMkLst>
        </pc:graphicFrameChg>
        <pc:picChg chg="add del mod">
          <ac:chgData name="Kellampalli Saathvik" userId="e958bb122ac88004" providerId="LiveId" clId="{00B80D4F-7DFB-43A3-9929-3FB4F844D800}" dt="2025-12-28T14:53:52.262" v="209" actId="22"/>
          <ac:picMkLst>
            <pc:docMk/>
            <pc:sldMk cId="0" sldId="258"/>
            <ac:picMk id="3" creationId="{0D795D4C-CCCF-D3FC-5097-6619DF0D7344}"/>
          </ac:picMkLst>
        </pc:picChg>
      </pc:sldChg>
      <pc:sldChg chg="modTransition">
        <pc:chgData name="Kellampalli Saathvik" userId="e958bb122ac88004" providerId="LiveId" clId="{00B80D4F-7DFB-43A3-9929-3FB4F844D800}" dt="2025-12-28T13:14:00.424" v="160"/>
        <pc:sldMkLst>
          <pc:docMk/>
          <pc:sldMk cId="0" sldId="259"/>
        </pc:sldMkLst>
      </pc:sldChg>
      <pc:sldChg chg="modTransition">
        <pc:chgData name="Kellampalli Saathvik" userId="e958bb122ac88004" providerId="LiveId" clId="{00B80D4F-7DFB-43A3-9929-3FB4F844D800}" dt="2025-12-28T13:14:38.702" v="163"/>
        <pc:sldMkLst>
          <pc:docMk/>
          <pc:sldMk cId="0" sldId="260"/>
        </pc:sldMkLst>
      </pc:sldChg>
      <pc:sldChg chg="modTransition">
        <pc:chgData name="Kellampalli Saathvik" userId="e958bb122ac88004" providerId="LiveId" clId="{00B80D4F-7DFB-43A3-9929-3FB4F844D800}" dt="2025-12-28T13:14:52.012" v="164"/>
        <pc:sldMkLst>
          <pc:docMk/>
          <pc:sldMk cId="0" sldId="261"/>
        </pc:sldMkLst>
      </pc:sldChg>
      <pc:sldChg chg="modTransition">
        <pc:chgData name="Kellampalli Saathvik" userId="e958bb122ac88004" providerId="LiveId" clId="{00B80D4F-7DFB-43A3-9929-3FB4F844D800}" dt="2025-12-28T13:15:02.606" v="165"/>
        <pc:sldMkLst>
          <pc:docMk/>
          <pc:sldMk cId="0" sldId="262"/>
        </pc:sldMkLst>
      </pc:sldChg>
      <pc:sldChg chg="modTransition">
        <pc:chgData name="Kellampalli Saathvik" userId="e958bb122ac88004" providerId="LiveId" clId="{00B80D4F-7DFB-43A3-9929-3FB4F844D800}" dt="2025-12-28T13:15:46.667" v="171"/>
        <pc:sldMkLst>
          <pc:docMk/>
          <pc:sldMk cId="0" sldId="263"/>
        </pc:sldMkLst>
      </pc:sldChg>
      <pc:sldChg chg="modTransition">
        <pc:chgData name="Kellampalli Saathvik" userId="e958bb122ac88004" providerId="LiveId" clId="{00B80D4F-7DFB-43A3-9929-3FB4F844D800}" dt="2025-12-28T13:16:01.529" v="173"/>
        <pc:sldMkLst>
          <pc:docMk/>
          <pc:sldMk cId="0" sldId="264"/>
        </pc:sldMkLst>
      </pc:sldChg>
      <pc:sldChg chg="modSp mod modTransition">
        <pc:chgData name="Kellampalli Saathvik" userId="e958bb122ac88004" providerId="LiveId" clId="{00B80D4F-7DFB-43A3-9929-3FB4F844D800}" dt="2025-12-29T05:44:54.579" v="353" actId="1076"/>
        <pc:sldMkLst>
          <pc:docMk/>
          <pc:sldMk cId="0" sldId="265"/>
        </pc:sldMkLst>
        <pc:spChg chg="mod">
          <ac:chgData name="Kellampalli Saathvik" userId="e958bb122ac88004" providerId="LiveId" clId="{00B80D4F-7DFB-43A3-9929-3FB4F844D800}" dt="2025-12-28T13:00:00.335" v="52" actId="255"/>
          <ac:spMkLst>
            <pc:docMk/>
            <pc:sldMk cId="0" sldId="265"/>
            <ac:spMk id="204" creationId="{00000000-0000-0000-0000-000000000000}"/>
          </ac:spMkLst>
        </pc:spChg>
        <pc:spChg chg="mod">
          <ac:chgData name="Kellampalli Saathvik" userId="e958bb122ac88004" providerId="LiveId" clId="{00B80D4F-7DFB-43A3-9929-3FB4F844D800}" dt="2025-12-29T05:44:54.579" v="353" actId="1076"/>
          <ac:spMkLst>
            <pc:docMk/>
            <pc:sldMk cId="0" sldId="265"/>
            <ac:spMk id="208" creationId="{00000000-0000-0000-0000-000000000000}"/>
          </ac:spMkLst>
        </pc:spChg>
        <pc:spChg chg="mod">
          <ac:chgData name="Kellampalli Saathvik" userId="e958bb122ac88004" providerId="LiveId" clId="{00B80D4F-7DFB-43A3-9929-3FB4F844D800}" dt="2025-12-28T12:59:50.218" v="51" actId="1076"/>
          <ac:spMkLst>
            <pc:docMk/>
            <pc:sldMk cId="0" sldId="265"/>
            <ac:spMk id="213" creationId="{00000000-0000-0000-0000-000000000000}"/>
          </ac:spMkLst>
        </pc:spChg>
      </pc:sldChg>
      <pc:sldChg chg="modTransition">
        <pc:chgData name="Kellampalli Saathvik" userId="e958bb122ac88004" providerId="LiveId" clId="{00B80D4F-7DFB-43A3-9929-3FB4F844D800}" dt="2025-12-28T13:16:43.759" v="178"/>
        <pc:sldMkLst>
          <pc:docMk/>
          <pc:sldMk cId="0" sldId="266"/>
        </pc:sldMkLst>
      </pc:sldChg>
      <pc:sldChg chg="addSp delSp modSp add mod modTransition">
        <pc:chgData name="Kellampalli Saathvik" userId="e958bb122ac88004" providerId="LiveId" clId="{00B80D4F-7DFB-43A3-9929-3FB4F844D800}" dt="2025-12-29T06:12:56.011" v="561"/>
        <pc:sldMkLst>
          <pc:docMk/>
          <pc:sldMk cId="2993856833" sldId="267"/>
        </pc:sldMkLst>
        <pc:spChg chg="add del mod">
          <ac:chgData name="Kellampalli Saathvik" userId="e958bb122ac88004" providerId="LiveId" clId="{00B80D4F-7DFB-43A3-9929-3FB4F844D800}" dt="2025-12-29T05:50:20.152" v="385"/>
          <ac:spMkLst>
            <pc:docMk/>
            <pc:sldMk cId="2993856833" sldId="267"/>
            <ac:spMk id="2" creationId="{F6DAEDBC-6CDE-F0D4-B6F8-CD7DFE374CF3}"/>
          </ac:spMkLst>
        </pc:spChg>
        <pc:spChg chg="del">
          <ac:chgData name="Kellampalli Saathvik" userId="e958bb122ac88004" providerId="LiveId" clId="{00B80D4F-7DFB-43A3-9929-3FB4F844D800}" dt="2025-12-29T05:48:51.678" v="361" actId="478"/>
          <ac:spMkLst>
            <pc:docMk/>
            <pc:sldMk cId="2993856833" sldId="267"/>
            <ac:spMk id="4" creationId="{FBC88966-9E57-6907-25FE-F7B73B131AEB}"/>
          </ac:spMkLst>
        </pc:spChg>
        <pc:spChg chg="add del mod">
          <ac:chgData name="Kellampalli Saathvik" userId="e958bb122ac88004" providerId="LiveId" clId="{00B80D4F-7DFB-43A3-9929-3FB4F844D800}" dt="2025-12-29T06:01:21.811" v="511" actId="478"/>
          <ac:spMkLst>
            <pc:docMk/>
            <pc:sldMk cId="2993856833" sldId="267"/>
            <ac:spMk id="5" creationId="{A204FBB2-3B72-929E-9F5D-ECCF407A0FDF}"/>
          </ac:spMkLst>
        </pc:spChg>
        <pc:spChg chg="add mod">
          <ac:chgData name="Kellampalli Saathvik" userId="e958bb122ac88004" providerId="LiveId" clId="{00B80D4F-7DFB-43A3-9929-3FB4F844D800}" dt="2025-12-29T06:11:29.744" v="558" actId="20577"/>
          <ac:spMkLst>
            <pc:docMk/>
            <pc:sldMk cId="2993856833" sldId="267"/>
            <ac:spMk id="6" creationId="{1E1BE8E2-6835-0E19-8FAD-B717A5E89302}"/>
          </ac:spMkLst>
        </pc:spChg>
        <pc:spChg chg="add del mod">
          <ac:chgData name="Kellampalli Saathvik" userId="e958bb122ac88004" providerId="LiveId" clId="{00B80D4F-7DFB-43A3-9929-3FB4F844D800}" dt="2025-12-29T06:01:21.811" v="511" actId="478"/>
          <ac:spMkLst>
            <pc:docMk/>
            <pc:sldMk cId="2993856833" sldId="267"/>
            <ac:spMk id="7" creationId="{784DD75E-4569-5BBD-E118-BEF7D93F5424}"/>
          </ac:spMkLst>
        </pc:spChg>
        <pc:spChg chg="mod">
          <ac:chgData name="Kellampalli Saathvik" userId="e958bb122ac88004" providerId="LiveId" clId="{00B80D4F-7DFB-43A3-9929-3FB4F844D800}" dt="2025-12-29T05:49:38.376" v="377"/>
          <ac:spMkLst>
            <pc:docMk/>
            <pc:sldMk cId="2993856833" sldId="267"/>
            <ac:spMk id="204" creationId="{34974A46-076F-F5C1-E29D-F5DA9541127D}"/>
          </ac:spMkLst>
        </pc:spChg>
        <pc:spChg chg="mod">
          <ac:chgData name="Kellampalli Saathvik" userId="e958bb122ac88004" providerId="LiveId" clId="{00B80D4F-7DFB-43A3-9929-3FB4F844D800}" dt="2025-12-29T05:50:09.706" v="382" actId="20577"/>
          <ac:spMkLst>
            <pc:docMk/>
            <pc:sldMk cId="2993856833" sldId="267"/>
            <ac:spMk id="205" creationId="{86BF9189-9AD5-8CA9-5B00-7C67061623F5}"/>
          </ac:spMkLst>
        </pc:spChg>
        <pc:spChg chg="del mod">
          <ac:chgData name="Kellampalli Saathvik" userId="e958bb122ac88004" providerId="LiveId" clId="{00B80D4F-7DFB-43A3-9929-3FB4F844D800}" dt="2025-12-29T05:48:53.484" v="362" actId="478"/>
          <ac:spMkLst>
            <pc:docMk/>
            <pc:sldMk cId="2993856833" sldId="267"/>
            <ac:spMk id="206" creationId="{D3594017-D47B-8DA3-B35B-910B25F3A802}"/>
          </ac:spMkLst>
        </pc:spChg>
        <pc:spChg chg="del">
          <ac:chgData name="Kellampalli Saathvik" userId="e958bb122ac88004" providerId="LiveId" clId="{00B80D4F-7DFB-43A3-9929-3FB4F844D800}" dt="2025-12-29T05:48:46.647" v="359" actId="478"/>
          <ac:spMkLst>
            <pc:docMk/>
            <pc:sldMk cId="2993856833" sldId="267"/>
            <ac:spMk id="207" creationId="{057B89A7-28D5-84D7-56BA-C92B7AA885CB}"/>
          </ac:spMkLst>
        </pc:spChg>
        <pc:spChg chg="del mod">
          <ac:chgData name="Kellampalli Saathvik" userId="e958bb122ac88004" providerId="LiveId" clId="{00B80D4F-7DFB-43A3-9929-3FB4F844D800}" dt="2025-12-29T05:49:10.163" v="368" actId="478"/>
          <ac:spMkLst>
            <pc:docMk/>
            <pc:sldMk cId="2993856833" sldId="267"/>
            <ac:spMk id="208" creationId="{E964B148-12B6-600D-79ED-6258033F6A29}"/>
          </ac:spMkLst>
        </pc:spChg>
        <pc:spChg chg="del">
          <ac:chgData name="Kellampalli Saathvik" userId="e958bb122ac88004" providerId="LiveId" clId="{00B80D4F-7DFB-43A3-9929-3FB4F844D800}" dt="2025-12-29T05:48:56.695" v="363" actId="478"/>
          <ac:spMkLst>
            <pc:docMk/>
            <pc:sldMk cId="2993856833" sldId="267"/>
            <ac:spMk id="209" creationId="{B69462A4-3090-7D00-833B-9D172D7105EE}"/>
          </ac:spMkLst>
        </pc:spChg>
        <pc:spChg chg="del mod">
          <ac:chgData name="Kellampalli Saathvik" userId="e958bb122ac88004" providerId="LiveId" clId="{00B80D4F-7DFB-43A3-9929-3FB4F844D800}" dt="2025-12-29T05:48:44.920" v="358" actId="478"/>
          <ac:spMkLst>
            <pc:docMk/>
            <pc:sldMk cId="2993856833" sldId="267"/>
            <ac:spMk id="210" creationId="{E1FD1E92-2A01-DB5E-4FC0-846B128A15B0}"/>
          </ac:spMkLst>
        </pc:spChg>
        <pc:spChg chg="del">
          <ac:chgData name="Kellampalli Saathvik" userId="e958bb122ac88004" providerId="LiveId" clId="{00B80D4F-7DFB-43A3-9929-3FB4F844D800}" dt="2025-12-29T05:49:04.968" v="366" actId="478"/>
          <ac:spMkLst>
            <pc:docMk/>
            <pc:sldMk cId="2993856833" sldId="267"/>
            <ac:spMk id="211" creationId="{8255CD2D-9156-2B47-0828-D81F5B840844}"/>
          </ac:spMkLst>
        </pc:spChg>
        <pc:spChg chg="del mod">
          <ac:chgData name="Kellampalli Saathvik" userId="e958bb122ac88004" providerId="LiveId" clId="{00B80D4F-7DFB-43A3-9929-3FB4F844D800}" dt="2025-12-29T05:49:00.920" v="365" actId="478"/>
          <ac:spMkLst>
            <pc:docMk/>
            <pc:sldMk cId="2993856833" sldId="267"/>
            <ac:spMk id="212" creationId="{A39337AC-CE21-8C0A-6C3C-27BC03110DC2}"/>
          </ac:spMkLst>
        </pc:spChg>
        <pc:spChg chg="del">
          <ac:chgData name="Kellampalli Saathvik" userId="e958bb122ac88004" providerId="LiveId" clId="{00B80D4F-7DFB-43A3-9929-3FB4F844D800}" dt="2025-12-29T05:48:39.863" v="356" actId="478"/>
          <ac:spMkLst>
            <pc:docMk/>
            <pc:sldMk cId="2993856833" sldId="267"/>
            <ac:spMk id="213" creationId="{582B927B-7404-0D73-DE2E-4E46BFAD1145}"/>
          </ac:spMkLst>
        </pc:spChg>
        <pc:picChg chg="del">
          <ac:chgData name="Kellampalli Saathvik" userId="e958bb122ac88004" providerId="LiveId" clId="{00B80D4F-7DFB-43A3-9929-3FB4F844D800}" dt="2025-12-29T05:48:33.881" v="355" actId="478"/>
          <ac:picMkLst>
            <pc:docMk/>
            <pc:sldMk cId="2993856833" sldId="267"/>
            <ac:picMk id="203" creationId="{0E2796A2-6C34-FD16-D724-2791D256C9A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1" name="Shape 9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99495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AD6F0-6D36-EC69-BB56-B2A2692D3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6F6C69-FEB0-DF05-EE23-5B9C7876F6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992914-3808-91BC-5B5E-3CD1179E55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2353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gamma.app/?utm_source=made-with-gamma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;p2" descr="Google Shape;11;p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4901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pic>
        <p:nvPicPr>
          <p:cNvPr id="4" name="Google Shape;13;p2" descr="Google Shape;13;p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731519" y="110489"/>
            <a:ext cx="13167362" cy="1809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731519" y="1920239"/>
            <a:ext cx="13167362" cy="6309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od-bank-xi-eight.vercel.app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56;p13" descr="Google Shape;56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Google Shape;57;p13"/>
          <p:cNvSpPr txBox="1"/>
          <p:nvPr/>
        </p:nvSpPr>
        <p:spPr>
          <a:xfrm>
            <a:off x="863796" y="2575322"/>
            <a:ext cx="7721403" cy="1776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124742"/>
              </a:lnSpc>
              <a:defRPr sz="48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dirty="0"/>
              <a:t>Blood Bank Management Web Application</a:t>
            </a:r>
          </a:p>
        </p:txBody>
      </p:sp>
      <p:sp>
        <p:nvSpPr>
          <p:cNvPr id="95" name="Google Shape;58;p13"/>
          <p:cNvSpPr txBox="1"/>
          <p:nvPr/>
        </p:nvSpPr>
        <p:spPr>
          <a:xfrm>
            <a:off x="863796" y="4710707"/>
            <a:ext cx="7416404" cy="420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3157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dirty="0"/>
              <a:t>Presentation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5;p21" descr="Google Shape;205;p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Google Shape;206;p21"/>
          <p:cNvSpPr txBox="1"/>
          <p:nvPr/>
        </p:nvSpPr>
        <p:spPr>
          <a:xfrm>
            <a:off x="492958" y="767413"/>
            <a:ext cx="8651042" cy="710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124742"/>
              </a:lnSpc>
              <a:defRPr sz="48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sz="3500" dirty="0"/>
              <a:t>Transforming Blood Bank </a:t>
            </a:r>
            <a:r>
              <a:rPr sz="4000" dirty="0"/>
              <a:t>Operations</a:t>
            </a:r>
          </a:p>
        </p:txBody>
      </p:sp>
      <p:sp>
        <p:nvSpPr>
          <p:cNvPr id="205" name="Google Shape;207;p21"/>
          <p:cNvSpPr txBox="1"/>
          <p:nvPr/>
        </p:nvSpPr>
        <p:spPr>
          <a:xfrm>
            <a:off x="492958" y="2149772"/>
            <a:ext cx="2266476" cy="5386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defRPr sz="50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sz="3500" dirty="0"/>
              <a:t>Faster</a:t>
            </a:r>
          </a:p>
        </p:txBody>
      </p:sp>
      <p:sp>
        <p:nvSpPr>
          <p:cNvPr id="206" name="Google Shape;208;p21"/>
          <p:cNvSpPr txBox="1"/>
          <p:nvPr/>
        </p:nvSpPr>
        <p:spPr>
          <a:xfrm>
            <a:off x="55234" y="3208991"/>
            <a:ext cx="3175497" cy="319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lnSpc>
                <a:spcPct val="125000"/>
              </a:lnSpc>
              <a:defRPr sz="24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lang="en-IN" sz="1800" dirty="0"/>
              <a:t>Emergency Response</a:t>
            </a:r>
          </a:p>
        </p:txBody>
      </p:sp>
      <p:sp>
        <p:nvSpPr>
          <p:cNvPr id="207" name="Google Shape;209;p21"/>
          <p:cNvSpPr txBox="1"/>
          <p:nvPr/>
        </p:nvSpPr>
        <p:spPr>
          <a:xfrm>
            <a:off x="318273" y="3985230"/>
            <a:ext cx="2649418" cy="850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lnSpc>
                <a:spcPct val="163157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sz="1800" dirty="0"/>
              <a:t>Quick access to vital blood supplies.</a:t>
            </a:r>
          </a:p>
        </p:txBody>
      </p:sp>
      <p:sp>
        <p:nvSpPr>
          <p:cNvPr id="208" name="Google Shape;210;p21"/>
          <p:cNvSpPr txBox="1"/>
          <p:nvPr/>
        </p:nvSpPr>
        <p:spPr>
          <a:xfrm>
            <a:off x="3574467" y="2149772"/>
            <a:ext cx="2266476" cy="5386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defRPr sz="44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sz="3500" dirty="0"/>
              <a:t>Reduced</a:t>
            </a:r>
          </a:p>
        </p:txBody>
      </p:sp>
      <p:sp>
        <p:nvSpPr>
          <p:cNvPr id="209" name="Google Shape;211;p21"/>
          <p:cNvSpPr txBox="1"/>
          <p:nvPr/>
        </p:nvSpPr>
        <p:spPr>
          <a:xfrm>
            <a:off x="3545713" y="3218905"/>
            <a:ext cx="2266476" cy="319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125000"/>
              </a:lnSpc>
              <a:defRPr sz="24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sz="1800" dirty="0"/>
              <a:t>Blood Wastage</a:t>
            </a:r>
          </a:p>
        </p:txBody>
      </p:sp>
      <p:sp>
        <p:nvSpPr>
          <p:cNvPr id="210" name="Google Shape;212;p21"/>
          <p:cNvSpPr txBox="1"/>
          <p:nvPr/>
        </p:nvSpPr>
        <p:spPr>
          <a:xfrm>
            <a:off x="3351310" y="3985230"/>
            <a:ext cx="2670414" cy="850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lnSpc>
                <a:spcPct val="163157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sz="1800" dirty="0"/>
              <a:t>Optimized inventory management.</a:t>
            </a:r>
          </a:p>
        </p:txBody>
      </p:sp>
      <p:sp>
        <p:nvSpPr>
          <p:cNvPr id="211" name="Google Shape;213;p21"/>
          <p:cNvSpPr txBox="1"/>
          <p:nvPr/>
        </p:nvSpPr>
        <p:spPr>
          <a:xfrm>
            <a:off x="6270110" y="2116602"/>
            <a:ext cx="2647831" cy="5386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defRPr sz="4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lang="en-IN" sz="3500" dirty="0"/>
              <a:t>Efficient</a:t>
            </a:r>
          </a:p>
        </p:txBody>
      </p:sp>
      <p:sp>
        <p:nvSpPr>
          <p:cNvPr id="212" name="Google Shape;214;p21"/>
          <p:cNvSpPr txBox="1"/>
          <p:nvPr/>
        </p:nvSpPr>
        <p:spPr>
          <a:xfrm>
            <a:off x="6833701" y="3208990"/>
            <a:ext cx="1527979" cy="319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lnSpc>
                <a:spcPct val="125000"/>
              </a:lnSpc>
              <a:defRPr sz="24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sz="1800" dirty="0"/>
              <a:t>Management</a:t>
            </a:r>
          </a:p>
        </p:txBody>
      </p:sp>
      <p:sp>
        <p:nvSpPr>
          <p:cNvPr id="213" name="Google Shape;215;p21"/>
          <p:cNvSpPr txBox="1"/>
          <p:nvPr/>
        </p:nvSpPr>
        <p:spPr>
          <a:xfrm>
            <a:off x="6486365" y="4008826"/>
            <a:ext cx="2266475" cy="850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163157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sz="1800" dirty="0"/>
              <a:t>Streamlined blood bank operations.</a:t>
            </a:r>
          </a:p>
        </p:txBody>
      </p:sp>
      <p:sp>
        <p:nvSpPr>
          <p:cNvPr id="4" name="Google Shape;207;p21">
            <a:extLst>
              <a:ext uri="{FF2B5EF4-FFF2-40B4-BE49-F238E27FC236}">
                <a16:creationId xmlns:a16="http://schemas.microsoft.com/office/drawing/2014/main" id="{1FBC12F7-8F38-41B8-6353-0A641C063928}"/>
              </a:ext>
            </a:extLst>
          </p:cNvPr>
          <p:cNvSpPr txBox="1"/>
          <p:nvPr/>
        </p:nvSpPr>
        <p:spPr>
          <a:xfrm>
            <a:off x="1016197" y="3672006"/>
            <a:ext cx="2266476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50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 dirty="0"/>
          </a:p>
        </p:txBody>
      </p:sp>
    </p:spTree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7152B-9166-6D16-135D-A5F567314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6;p21">
            <a:extLst>
              <a:ext uri="{FF2B5EF4-FFF2-40B4-BE49-F238E27FC236}">
                <a16:creationId xmlns:a16="http://schemas.microsoft.com/office/drawing/2014/main" id="{34974A46-076F-F5C1-E29D-F5DA9541127D}"/>
              </a:ext>
            </a:extLst>
          </p:cNvPr>
          <p:cNvSpPr txBox="1"/>
          <p:nvPr/>
        </p:nvSpPr>
        <p:spPr>
          <a:xfrm>
            <a:off x="492958" y="767413"/>
            <a:ext cx="8651042" cy="639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124742"/>
              </a:lnSpc>
              <a:defRPr sz="48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lang="en-IN" sz="3600" dirty="0"/>
              <a:t>Key Takeaways</a:t>
            </a:r>
            <a:endParaRPr sz="4000" dirty="0"/>
          </a:p>
        </p:txBody>
      </p:sp>
      <p:sp>
        <p:nvSpPr>
          <p:cNvPr id="205" name="Google Shape;207;p21">
            <a:extLst>
              <a:ext uri="{FF2B5EF4-FFF2-40B4-BE49-F238E27FC236}">
                <a16:creationId xmlns:a16="http://schemas.microsoft.com/office/drawing/2014/main" id="{86BF9189-9AD5-8CA9-5B00-7C67061623F5}"/>
              </a:ext>
            </a:extLst>
          </p:cNvPr>
          <p:cNvSpPr txBox="1"/>
          <p:nvPr/>
        </p:nvSpPr>
        <p:spPr>
          <a:xfrm>
            <a:off x="492958" y="2149772"/>
            <a:ext cx="226647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defRPr sz="50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 sz="2000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E1BE8E2-6835-0E19-8FAD-B717A5E89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039" y="1785097"/>
            <a:ext cx="13644484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 Identified a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real-world healthcare problem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: reactive blood inventory planning leading to shortages during emergencies.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 Applied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SDLC thinking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 to move from problem identification → requirement analysis → solution design → outcome evaluation.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 Defined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functional requirements (FRD)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 such as demand prediction, inventory recommendations, alerts, and human-in-the-loop decision support.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 Framed a clear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project charter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 with objective, scope, stakeholders, feasibility, and measurable success criteria.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 Built a strong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business 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 highlighting operational efficiency, cost reduction, reduced wastage, and social impact.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 Ensured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practical implementation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 by using existing hospital and blood bank data instead of hypothetical systems.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 Maintained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ethical and reliable design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 by supporting human decision-making rather than replacing it.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sz="1600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Exposed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 course tools (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NapkinAI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NotebookLM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, Claude, Prompt Engineering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) to visualize, document, and communicate solutions effectively.</a:t>
            </a:r>
          </a:p>
        </p:txBody>
      </p:sp>
    </p:spTree>
    <p:extLst>
      <p:ext uri="{BB962C8B-B14F-4D97-AF65-F5344CB8AC3E}">
        <p14:creationId xmlns:p14="http://schemas.microsoft.com/office/powerpoint/2010/main" val="29938568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21;p22" descr="Google Shape;221;p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Google Shape;222;p22"/>
          <p:cNvSpPr txBox="1"/>
          <p:nvPr/>
        </p:nvSpPr>
        <p:spPr>
          <a:xfrm>
            <a:off x="6350198" y="1288971"/>
            <a:ext cx="7416404" cy="1655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4742"/>
              </a:lnSpc>
              <a:defRPr sz="48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Conclusion: Saving Lives, Digitally</a:t>
            </a:r>
          </a:p>
        </p:txBody>
      </p:sp>
      <p:sp>
        <p:nvSpPr>
          <p:cNvPr id="217" name="Google Shape;223;p22"/>
          <p:cNvSpPr txBox="1"/>
          <p:nvPr/>
        </p:nvSpPr>
        <p:spPr>
          <a:xfrm>
            <a:off x="6350198" y="3357465"/>
            <a:ext cx="7589322" cy="897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163157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dirty="0"/>
              <a:t>Our web application digitizes blood bank operations, improving healthcare support and ultimately helping to save lives.</a:t>
            </a:r>
          </a:p>
        </p:txBody>
      </p:sp>
      <p:pic>
        <p:nvPicPr>
          <p:cNvPr id="218" name="Google Shape;224;p22" descr="Google Shape;224;p2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198" y="4663797"/>
            <a:ext cx="2202538" cy="678776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Google Shape;225;p22"/>
          <p:cNvSpPr txBox="1"/>
          <p:nvPr/>
        </p:nvSpPr>
        <p:spPr>
          <a:xfrm>
            <a:off x="6350198" y="5712738"/>
            <a:ext cx="3702368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4136"/>
              </a:lnSpc>
              <a:defRPr sz="29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dirty="0"/>
              <a:t>Thank You</a:t>
            </a:r>
          </a:p>
        </p:txBody>
      </p:sp>
      <p:sp>
        <p:nvSpPr>
          <p:cNvPr id="220" name="Google Shape;226;p22"/>
          <p:cNvSpPr txBox="1"/>
          <p:nvPr/>
        </p:nvSpPr>
        <p:spPr>
          <a:xfrm>
            <a:off x="6350198" y="6545698"/>
            <a:ext cx="7416404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3157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We are happy to answer your questions.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AM MEMBERS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sz="6000" b="1">
                <a:solidFill>
                  <a:srgbClr val="FFFFFF"/>
                </a:solidFill>
              </a:defRPr>
            </a:lvl1pPr>
          </a:lstStyle>
          <a:p>
            <a:r>
              <a:rPr dirty="0"/>
              <a:t>T</a:t>
            </a:r>
            <a:r>
              <a:rPr lang="en-IN" dirty="0"/>
              <a:t>EAM</a:t>
            </a:r>
            <a:r>
              <a:rPr dirty="0"/>
              <a:t> MEMBERS </a:t>
            </a:r>
          </a:p>
        </p:txBody>
      </p:sp>
      <p:graphicFrame>
        <p:nvGraphicFramePr>
          <p:cNvPr id="98" name="Table 1"/>
          <p:cNvGraphicFramePr/>
          <p:nvPr>
            <p:extLst>
              <p:ext uri="{D42A27DB-BD31-4B8C-83A1-F6EECF244321}">
                <p14:modId xmlns:p14="http://schemas.microsoft.com/office/powerpoint/2010/main" val="2276892255"/>
              </p:ext>
            </p:extLst>
          </p:nvPr>
        </p:nvGraphicFramePr>
        <p:xfrm>
          <a:off x="1864360" y="1910080"/>
          <a:ext cx="10901680" cy="5659122"/>
        </p:xfrm>
        <a:graphic>
          <a:graphicData uri="http://schemas.openxmlformats.org/drawingml/2006/table">
            <a:tbl>
              <a:tblPr firstRow="1">
                <a:tableStyleId>{2708684C-4D16-4618-839F-0558EEFCDFE6}</a:tableStyleId>
              </a:tblPr>
              <a:tblGrid>
                <a:gridCol w="6736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6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3187">
                <a:tc>
                  <a:txBody>
                    <a:bodyPr/>
                    <a:lstStyle/>
                    <a:p>
                      <a:pPr algn="ctr">
                        <a:lnSpc>
                          <a:spcPts val="2900"/>
                        </a:lnSpc>
                        <a:defRPr sz="1800" b="0"/>
                      </a:pPr>
                      <a:r>
                        <a:rPr lang="en-IN" sz="2200" b="1" dirty="0">
                          <a:solidFill>
                            <a:srgbClr val="EBEDF0"/>
                          </a:solidFill>
                          <a:latin typeface="Geist Bold"/>
                          <a:ea typeface="Geist Bold"/>
                          <a:cs typeface="Geist Bold"/>
                          <a:sym typeface="Geist Bold"/>
                        </a:rPr>
                        <a:t>Name</a:t>
                      </a: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  <a:defRPr sz="1800" b="0"/>
                      </a:pPr>
                      <a:endParaRPr lang="en-IN" sz="2200" b="1" dirty="0">
                        <a:solidFill>
                          <a:srgbClr val="EBEDF0"/>
                        </a:solidFill>
                        <a:latin typeface="Geist"/>
                        <a:ea typeface="Geist"/>
                        <a:cs typeface="Geist"/>
                        <a:sym typeface="Geist"/>
                      </a:endParaRPr>
                    </a:p>
                    <a:p>
                      <a:pPr algn="ctr">
                        <a:lnSpc>
                          <a:spcPts val="2300"/>
                        </a:lnSpc>
                        <a:defRPr sz="1800" b="0"/>
                      </a:pPr>
                      <a:r>
                        <a:rPr lang="en-IN" sz="2200" b="1" dirty="0">
                          <a:solidFill>
                            <a:srgbClr val="EBEDF0"/>
                          </a:solidFill>
                          <a:latin typeface="Geist"/>
                          <a:ea typeface="Geist"/>
                          <a:cs typeface="Geist"/>
                          <a:sym typeface="Geist"/>
                        </a:rPr>
                        <a:t>Role</a:t>
                      </a:r>
                      <a:endParaRPr sz="2200" b="1" dirty="0">
                        <a:solidFill>
                          <a:srgbClr val="EBEDF0"/>
                        </a:solidFill>
                        <a:latin typeface="Geist"/>
                        <a:ea typeface="Geist"/>
                        <a:cs typeface="Geist"/>
                        <a:sym typeface="Geist"/>
                      </a:endParaRPr>
                    </a:p>
                  </a:txBody>
                  <a:tcPr marL="0" marR="0" marT="0" marB="0" horzOverflow="overflow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661774"/>
                  </a:ext>
                </a:extLst>
              </a:tr>
              <a:tr h="943187">
                <a:tc>
                  <a:txBody>
                    <a:bodyPr/>
                    <a:lstStyle/>
                    <a:p>
                      <a:pPr algn="ctr">
                        <a:lnSpc>
                          <a:spcPts val="2900"/>
                        </a:lnSpc>
                        <a:defRPr sz="1800"/>
                      </a:pPr>
                      <a:r>
                        <a:rPr lang="en-IN" sz="2200" b="1" dirty="0" err="1">
                          <a:solidFill>
                            <a:srgbClr val="EBEDF0"/>
                          </a:solidFill>
                          <a:latin typeface="Geist Bold"/>
                          <a:ea typeface="Geist Bold"/>
                          <a:cs typeface="Geist Bold"/>
                          <a:sym typeface="Geist Bold"/>
                        </a:rPr>
                        <a:t>Bashamoni</a:t>
                      </a:r>
                      <a:r>
                        <a:rPr lang="en-IN" sz="2200" b="1" dirty="0">
                          <a:solidFill>
                            <a:srgbClr val="EBEDF0"/>
                          </a:solidFill>
                          <a:latin typeface="Geist Bold"/>
                          <a:ea typeface="Geist Bold"/>
                          <a:cs typeface="Geist Bold"/>
                          <a:sym typeface="Geist Bold"/>
                        </a:rPr>
                        <a:t> Shiva Kumar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  <a:defRPr sz="1800" b="0"/>
                      </a:pPr>
                      <a:endParaRPr lang="en-IN" sz="1700" dirty="0">
                        <a:solidFill>
                          <a:srgbClr val="EBEDF0"/>
                        </a:solidFill>
                        <a:latin typeface="Geist"/>
                        <a:ea typeface="Geist"/>
                        <a:cs typeface="Geist"/>
                        <a:sym typeface="Geist"/>
                      </a:endParaRPr>
                    </a:p>
                    <a:p>
                      <a:pPr algn="ctr">
                        <a:lnSpc>
                          <a:spcPts val="2300"/>
                        </a:lnSpc>
                        <a:defRPr sz="1800"/>
                      </a:pPr>
                      <a:r>
                        <a:rPr lang="en-IN" sz="1700" dirty="0">
                          <a:solidFill>
                            <a:srgbClr val="EBEDF0"/>
                          </a:solidFill>
                          <a:latin typeface="Geist"/>
                          <a:ea typeface="Geist"/>
                          <a:cs typeface="Geist"/>
                          <a:sym typeface="Geist"/>
                        </a:rPr>
                        <a:t>Developer</a:t>
                      </a:r>
                    </a:p>
                  </a:txBody>
                  <a:tcPr marL="0" marR="0" marT="0" marB="0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3187">
                <a:tc>
                  <a:txBody>
                    <a:bodyPr/>
                    <a:lstStyle/>
                    <a:p>
                      <a:pPr algn="ctr">
                        <a:lnSpc>
                          <a:spcPts val="2900"/>
                        </a:lnSpc>
                        <a:defRPr sz="1800"/>
                      </a:pPr>
                      <a:r>
                        <a:rPr lang="en-IN" sz="2200" b="1" dirty="0">
                          <a:solidFill>
                            <a:srgbClr val="EBEDF0"/>
                          </a:solidFill>
                          <a:latin typeface="Geist Bold"/>
                          <a:ea typeface="Geist Bold"/>
                          <a:cs typeface="Geist Bold"/>
                          <a:sym typeface="Geist Bold"/>
                        </a:rPr>
                        <a:t>Ashwith </a:t>
                      </a:r>
                      <a:r>
                        <a:rPr lang="en-IN" sz="2200" b="1" dirty="0" err="1">
                          <a:solidFill>
                            <a:srgbClr val="EBEDF0"/>
                          </a:solidFill>
                          <a:latin typeface="Geist Bold"/>
                          <a:ea typeface="Geist Bold"/>
                          <a:cs typeface="Geist Bold"/>
                          <a:sym typeface="Geist Bold"/>
                        </a:rPr>
                        <a:t>Thatipally</a:t>
                      </a:r>
                      <a:endParaRPr lang="en-IN" sz="2200" b="1" dirty="0">
                        <a:solidFill>
                          <a:srgbClr val="EBEDF0"/>
                        </a:solidFill>
                        <a:latin typeface="Geist Bold"/>
                        <a:ea typeface="Geist Bold"/>
                        <a:cs typeface="Geist Bold"/>
                        <a:sym typeface="Geist Bold"/>
                      </a:endParaRP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  <a:defRPr sz="1800"/>
                      </a:pPr>
                      <a:endParaRPr lang="en-IN" sz="1700" dirty="0">
                        <a:solidFill>
                          <a:srgbClr val="EBEDF0"/>
                        </a:solidFill>
                        <a:latin typeface="Geist"/>
                        <a:ea typeface="Geist"/>
                        <a:cs typeface="Geist"/>
                        <a:sym typeface="Geist"/>
                      </a:endParaRPr>
                    </a:p>
                    <a:p>
                      <a:pPr algn="ctr">
                        <a:lnSpc>
                          <a:spcPts val="2300"/>
                        </a:lnSpc>
                        <a:defRPr sz="1800"/>
                      </a:pPr>
                      <a:r>
                        <a:rPr lang="en-IN" sz="1700" dirty="0">
                          <a:solidFill>
                            <a:srgbClr val="EBEDF0"/>
                          </a:solidFill>
                          <a:latin typeface="Geist"/>
                          <a:ea typeface="Geist"/>
                          <a:cs typeface="Geist"/>
                          <a:sym typeface="Geist"/>
                        </a:rPr>
                        <a:t>UI/UX Designer</a:t>
                      </a:r>
                    </a:p>
                  </a:txBody>
                  <a:tcPr marL="0" marR="0" marT="0" marB="0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3187">
                <a:tc>
                  <a:txBody>
                    <a:bodyPr/>
                    <a:lstStyle/>
                    <a:p>
                      <a:pPr algn="ctr">
                        <a:lnSpc>
                          <a:spcPts val="2900"/>
                        </a:lnSpc>
                        <a:defRPr sz="1800"/>
                      </a:pPr>
                      <a:endParaRPr lang="en-IN" sz="2200" b="1" dirty="0">
                        <a:solidFill>
                          <a:srgbClr val="EBEDF0"/>
                        </a:solidFill>
                        <a:latin typeface="Geist Bold"/>
                        <a:ea typeface="Geist Bold"/>
                        <a:cs typeface="Geist Bold"/>
                        <a:sym typeface="Geist Bold"/>
                      </a:endParaRPr>
                    </a:p>
                    <a:p>
                      <a:pPr algn="ctr">
                        <a:lnSpc>
                          <a:spcPts val="2900"/>
                        </a:lnSpc>
                        <a:defRPr sz="1800"/>
                      </a:pPr>
                      <a:r>
                        <a:rPr lang="en-IN" sz="2200" b="1" dirty="0">
                          <a:solidFill>
                            <a:srgbClr val="EBEDF0"/>
                          </a:solidFill>
                          <a:latin typeface="Geist Bold"/>
                          <a:ea typeface="Geist Bold"/>
                          <a:cs typeface="Geist Bold"/>
                          <a:sym typeface="Geist Bold"/>
                        </a:rPr>
                        <a:t>Abhishek Singh</a:t>
                      </a:r>
                    </a:p>
                  </a:txBody>
                  <a:tcPr marL="0" marR="0" marT="0" marB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  <a:defRPr sz="1800"/>
                      </a:pPr>
                      <a:endParaRPr lang="en-IN" sz="1700" dirty="0">
                        <a:solidFill>
                          <a:srgbClr val="EBEDF0"/>
                        </a:solidFill>
                        <a:latin typeface="Geist"/>
                        <a:ea typeface="Geist"/>
                        <a:cs typeface="Geist"/>
                        <a:sym typeface="Geist"/>
                      </a:endParaRPr>
                    </a:p>
                    <a:p>
                      <a:pPr algn="ctr">
                        <a:lnSpc>
                          <a:spcPts val="2300"/>
                        </a:lnSpc>
                        <a:defRPr sz="1800"/>
                      </a:pPr>
                      <a:r>
                        <a:rPr sz="1700" dirty="0">
                          <a:solidFill>
                            <a:srgbClr val="EBEDF0"/>
                          </a:solidFill>
                          <a:latin typeface="Geist"/>
                          <a:ea typeface="Geist"/>
                          <a:cs typeface="Geist"/>
                          <a:sym typeface="Geist"/>
                        </a:rPr>
                        <a:t>UI/UX Designer</a:t>
                      </a:r>
                    </a:p>
                  </a:txBody>
                  <a:tcPr marL="0" marR="0" marT="0" marB="0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3187">
                <a:tc>
                  <a:txBody>
                    <a:bodyPr/>
                    <a:lstStyle/>
                    <a:p>
                      <a:pPr algn="ctr">
                        <a:lnSpc>
                          <a:spcPts val="2900"/>
                        </a:lnSpc>
                        <a:defRPr sz="1800"/>
                      </a:pPr>
                      <a:endParaRPr lang="en-IN" sz="2200" b="1" dirty="0">
                        <a:solidFill>
                          <a:srgbClr val="EBEDF0"/>
                        </a:solidFill>
                        <a:latin typeface="Geist Bold"/>
                        <a:ea typeface="Geist Bold"/>
                        <a:cs typeface="Geist Bold"/>
                        <a:sym typeface="Geist Bold"/>
                      </a:endParaRPr>
                    </a:p>
                    <a:p>
                      <a:pPr algn="ctr">
                        <a:lnSpc>
                          <a:spcPts val="2900"/>
                        </a:lnSpc>
                        <a:defRPr sz="1800"/>
                      </a:pPr>
                      <a:r>
                        <a:rPr lang="en-IN" sz="2200" b="1" dirty="0">
                          <a:solidFill>
                            <a:srgbClr val="EBEDF0"/>
                          </a:solidFill>
                          <a:latin typeface="Geist Bold"/>
                          <a:ea typeface="Geist Bold"/>
                          <a:cs typeface="Geist Bold"/>
                          <a:sym typeface="Geist Bold"/>
                        </a:rPr>
                        <a:t>Kellampalli Saathvik</a:t>
                      </a:r>
                      <a:endParaRPr sz="2200" b="1" dirty="0">
                        <a:solidFill>
                          <a:srgbClr val="EBEDF0"/>
                        </a:solidFill>
                        <a:latin typeface="Geist Bold"/>
                        <a:ea typeface="Geist Bold"/>
                        <a:cs typeface="Geist Bold"/>
                        <a:sym typeface="Geist Bold"/>
                      </a:endParaRPr>
                    </a:p>
                  </a:txBody>
                  <a:tcPr marL="0" marR="0" marT="0" marB="0" horzOverflow="overflow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  <a:defRPr sz="1800"/>
                      </a:pPr>
                      <a:endParaRPr lang="en-IN" sz="1700" dirty="0">
                        <a:solidFill>
                          <a:srgbClr val="EBEDF0"/>
                        </a:solidFill>
                        <a:latin typeface="Geist"/>
                        <a:ea typeface="Geist"/>
                        <a:cs typeface="Geist"/>
                        <a:sym typeface="Geist"/>
                      </a:endParaRPr>
                    </a:p>
                    <a:p>
                      <a:pPr algn="ctr">
                        <a:lnSpc>
                          <a:spcPts val="2300"/>
                        </a:lnSpc>
                        <a:defRPr sz="1800"/>
                      </a:pPr>
                      <a:r>
                        <a:rPr lang="en-IN" sz="1700" dirty="0">
                          <a:solidFill>
                            <a:srgbClr val="EBEDF0"/>
                          </a:solidFill>
                          <a:latin typeface="Geist"/>
                          <a:ea typeface="Geist"/>
                          <a:cs typeface="Geist"/>
                          <a:sym typeface="Geist"/>
                        </a:rPr>
                        <a:t>Backend, APIs Integration &amp; Deployment</a:t>
                      </a:r>
                      <a:endParaRPr sz="1700" dirty="0">
                        <a:solidFill>
                          <a:srgbClr val="EBEDF0"/>
                        </a:solidFill>
                        <a:latin typeface="Geist"/>
                        <a:ea typeface="Geist"/>
                        <a:cs typeface="Geist"/>
                        <a:sym typeface="Geist"/>
                      </a:endParaRPr>
                    </a:p>
                  </a:txBody>
                  <a:tcPr marL="0" marR="0" marT="0" marB="0" horzOverflow="overflow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3187">
                <a:tc>
                  <a:txBody>
                    <a:bodyPr/>
                    <a:lstStyle/>
                    <a:p>
                      <a:pPr algn="ctr">
                        <a:lnSpc>
                          <a:spcPts val="2900"/>
                        </a:lnSpc>
                        <a:defRPr sz="1800"/>
                      </a:pPr>
                      <a:endParaRPr lang="en-IN" sz="2200" b="1" dirty="0">
                        <a:solidFill>
                          <a:srgbClr val="EBEDF0"/>
                        </a:solidFill>
                        <a:latin typeface="Geist Bold"/>
                        <a:ea typeface="Geist Bold"/>
                        <a:cs typeface="Geist Bold"/>
                        <a:sym typeface="Geist Bold"/>
                      </a:endParaRPr>
                    </a:p>
                    <a:p>
                      <a:pPr algn="ctr">
                        <a:lnSpc>
                          <a:spcPts val="2900"/>
                        </a:lnSpc>
                        <a:defRPr sz="1800"/>
                      </a:pPr>
                      <a:r>
                        <a:rPr sz="2200" b="1" dirty="0">
                          <a:solidFill>
                            <a:srgbClr val="EBEDF0"/>
                          </a:solidFill>
                          <a:latin typeface="Geist Bold"/>
                          <a:ea typeface="Geist Bold"/>
                          <a:cs typeface="Geist Bold"/>
                          <a:sym typeface="Geist Bold"/>
                        </a:rPr>
                        <a:t>Akash A</a:t>
                      </a:r>
                      <a:r>
                        <a:rPr lang="en-IN" sz="2200" b="1" dirty="0">
                          <a:solidFill>
                            <a:srgbClr val="EBEDF0"/>
                          </a:solidFill>
                          <a:latin typeface="Geist Bold"/>
                          <a:ea typeface="Geist Bold"/>
                          <a:cs typeface="Geist Bold"/>
                          <a:sym typeface="Geist Bold"/>
                        </a:rPr>
                        <a:t>a</a:t>
                      </a:r>
                      <a:r>
                        <a:rPr sz="2200" b="1" dirty="0">
                          <a:solidFill>
                            <a:srgbClr val="EBEDF0"/>
                          </a:solidFill>
                          <a:latin typeface="Geist Bold"/>
                          <a:ea typeface="Geist Bold"/>
                          <a:cs typeface="Geist Bold"/>
                          <a:sym typeface="Geist Bold"/>
                        </a:rPr>
                        <a:t>kula</a:t>
                      </a:r>
                    </a:p>
                  </a:txBody>
                  <a:tcPr marL="0" marR="0" marT="0" marB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  <a:defRPr sz="1800"/>
                      </a:pPr>
                      <a:endParaRPr lang="en-IN" sz="1700" dirty="0">
                        <a:solidFill>
                          <a:srgbClr val="EBEDF0"/>
                        </a:solidFill>
                        <a:latin typeface="Geist"/>
                        <a:ea typeface="Geist"/>
                        <a:cs typeface="Geist"/>
                        <a:sym typeface="Geist"/>
                      </a:endParaRPr>
                    </a:p>
                    <a:p>
                      <a:pPr algn="ctr">
                        <a:lnSpc>
                          <a:spcPts val="2300"/>
                        </a:lnSpc>
                        <a:defRPr sz="1800"/>
                      </a:pPr>
                      <a:r>
                        <a:rPr sz="1700" dirty="0">
                          <a:solidFill>
                            <a:srgbClr val="EBEDF0"/>
                          </a:solidFill>
                          <a:latin typeface="Geist"/>
                          <a:ea typeface="Geist"/>
                          <a:cs typeface="Geist"/>
                          <a:sym typeface="Geist"/>
                        </a:rPr>
                        <a:t>Quality Assurance &amp; Testing</a:t>
                      </a:r>
                    </a:p>
                  </a:txBody>
                  <a:tcPr marL="0" marR="0" marT="0" marB="0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comb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" name="Table 1"/>
          <p:cNvGraphicFramePr/>
          <p:nvPr>
            <p:extLst>
              <p:ext uri="{D42A27DB-BD31-4B8C-83A1-F6EECF244321}">
                <p14:modId xmlns:p14="http://schemas.microsoft.com/office/powerpoint/2010/main" val="3862965313"/>
              </p:ext>
            </p:extLst>
          </p:nvPr>
        </p:nvGraphicFramePr>
        <p:xfrm>
          <a:off x="233680" y="154342"/>
          <a:ext cx="14203680" cy="7911784"/>
        </p:xfrm>
        <a:graphic>
          <a:graphicData uri="http://schemas.openxmlformats.org/drawingml/2006/table">
            <a:tbl>
              <a:tblPr firstRow="1">
                <a:tableStyleId>{2708684C-4D16-4618-839F-0558EEFCDFE6}</a:tableStyleId>
              </a:tblPr>
              <a:tblGrid>
                <a:gridCol w="3166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41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04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22109">
                  <a:extLst>
                    <a:ext uri="{9D8B030D-6E8A-4147-A177-3AD203B41FA5}">
                      <a16:colId xmlns:a16="http://schemas.microsoft.com/office/drawing/2014/main" val="974771324"/>
                    </a:ext>
                  </a:extLst>
                </a:gridCol>
              </a:tblGrid>
              <a:tr h="601476">
                <a:tc>
                  <a:txBody>
                    <a:bodyPr/>
                    <a:lstStyle/>
                    <a:p>
                      <a:pPr lvl="1" algn="ctr">
                        <a:defRPr sz="1800" b="0"/>
                      </a:pPr>
                      <a:r>
                        <a:rPr lang="en-IN" sz="1400" b="1" dirty="0">
                          <a:solidFill>
                            <a:srgbClr val="FFFFFF"/>
                          </a:solidFill>
                        </a:rPr>
                        <a:t> </a:t>
                      </a:r>
                    </a:p>
                    <a:p>
                      <a:pPr lvl="1" algn="ctr">
                        <a:defRPr sz="1800" b="0"/>
                      </a:pPr>
                      <a:r>
                        <a:rPr sz="1400" b="1" dirty="0">
                          <a:solidFill>
                            <a:srgbClr val="FFFFFF"/>
                          </a:solidFill>
                        </a:rPr>
                        <a:t>A</a:t>
                      </a:r>
                      <a:r>
                        <a:rPr lang="en-IN" sz="1400" b="1" dirty="0">
                          <a:solidFill>
                            <a:srgbClr val="FFFFFF"/>
                          </a:solidFill>
                        </a:rPr>
                        <a:t>rea</a:t>
                      </a:r>
                      <a:endParaRPr sz="1400" b="1" dirty="0"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 horzOverflow="overflow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/>
                      </a:pPr>
                      <a:endParaRPr lang="en-IN" sz="1400" b="1" dirty="0">
                        <a:solidFill>
                          <a:srgbClr val="FFFFFF"/>
                        </a:solidFill>
                      </a:endParaRPr>
                    </a:p>
                    <a:p>
                      <a:pPr algn="ctr">
                        <a:defRPr sz="1800" b="0"/>
                      </a:pPr>
                      <a:r>
                        <a:rPr sz="1400" b="1" dirty="0">
                          <a:solidFill>
                            <a:srgbClr val="FFFFFF"/>
                          </a:solidFill>
                        </a:rPr>
                        <a:t>T</a:t>
                      </a:r>
                      <a:r>
                        <a:rPr lang="en-IN" sz="1400" b="1" dirty="0" err="1">
                          <a:solidFill>
                            <a:srgbClr val="FFFFFF"/>
                          </a:solidFill>
                        </a:rPr>
                        <a:t>ools</a:t>
                      </a:r>
                      <a:endParaRPr lang="en-IN" sz="1400" b="1" dirty="0"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 horzOverflow="overflow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/>
                      </a:pPr>
                      <a:endParaRPr lang="en-IN" sz="1400" b="1" dirty="0">
                        <a:solidFill>
                          <a:srgbClr val="FFFFFF"/>
                        </a:solidFill>
                      </a:endParaRPr>
                    </a:p>
                    <a:p>
                      <a:pPr algn="ctr">
                        <a:defRPr sz="1800" b="0"/>
                      </a:pPr>
                      <a:r>
                        <a:rPr lang="en-IN" sz="1400" b="1" dirty="0">
                          <a:solidFill>
                            <a:srgbClr val="FFFFFF"/>
                          </a:solidFill>
                        </a:rPr>
                        <a:t>How it is used?</a:t>
                      </a:r>
                    </a:p>
                  </a:txBody>
                  <a:tcPr marL="0" marR="0" marT="0" marB="0" horzOverflow="overflow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/>
                      </a:pPr>
                      <a:endParaRPr lang="en-IN" sz="1400" b="1" dirty="0">
                        <a:solidFill>
                          <a:srgbClr val="FFFFFF"/>
                        </a:solidFill>
                      </a:endParaRPr>
                    </a:p>
                    <a:p>
                      <a:pPr algn="ctr">
                        <a:defRPr sz="1800" b="0"/>
                      </a:pPr>
                      <a:r>
                        <a:rPr lang="en-IN" sz="1400" b="1" dirty="0">
                          <a:solidFill>
                            <a:srgbClr val="FFFFFF"/>
                          </a:solidFill>
                        </a:rPr>
                        <a:t>Why did we use?</a:t>
                      </a:r>
                    </a:p>
                  </a:txBody>
                  <a:tcPr marL="0" marR="0" marT="0" marB="0" horzOverflow="overflow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4628">
                <a:tc>
                  <a:txBody>
                    <a:bodyPr/>
                    <a:lstStyle/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endParaRPr lang="en-IN" sz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Markup &amp; Structure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endParaRPr lang="en-IN" dirty="0"/>
                    </a:p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dirty="0"/>
                        <a:t>HTML5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dirty="0"/>
                        <a:t>Used to define the structure of the web application, including pages such as the homepage, donor registration form, hospital portal, admin panel, chatbot container, and other core sections.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lang="en-US" sz="1200" b="0" i="0" u="none" strike="noStrike" cap="none" spc="0" baseline="0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uFillTx/>
                          <a:latin typeface="+mj-lt"/>
                          <a:ea typeface="+mj-ea"/>
                          <a:cs typeface="+mj-cs"/>
                          <a:sym typeface="Helvetica"/>
                        </a:rPr>
                        <a:t>Standard, semantic, and universally supported across browsers</a:t>
                      </a:r>
                      <a:r>
                        <a:rPr lang="en-US" sz="1200" b="0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+mj-lt"/>
                          <a:ea typeface="+mj-ea"/>
                          <a:cs typeface="+mj-cs"/>
                          <a:sym typeface="Helvetica"/>
                        </a:rPr>
                        <a:t>.</a:t>
                      </a:r>
                      <a:endParaRPr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8413">
                <a:tc>
                  <a:txBody>
                    <a:bodyPr/>
                    <a:lstStyle/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endParaRPr lang="en-IN" sz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Styling &amp; Ul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
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endParaRPr lang="en-IN" dirty="0"/>
                    </a:p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dirty="0"/>
                        <a:t>CSS3 (Custom Stylesheet)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dirty="0"/>
                        <a:t>Applied for layout design, color themes, responsiveness, role-based cards, tables, forms, floating chatbot interface, and public </a:t>
                      </a:r>
                      <a:r>
                        <a:rPr dirty="0" err="1"/>
                        <a:t>APl</a:t>
                      </a:r>
                      <a:r>
                        <a:rPr dirty="0"/>
                        <a:t> widgets to ensure a clean and user-friendly Ul.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lang="en-US" sz="1200" b="0" i="0" u="none" strike="noStrike" cap="none" spc="0" baseline="0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uFillTx/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Full design control without framework overhead</a:t>
                      </a:r>
                      <a:r>
                        <a:rPr lang="en-US" sz="1200" b="0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+mj-lt"/>
                          <a:ea typeface="+mj-ea"/>
                          <a:cs typeface="+mj-cs"/>
                          <a:sym typeface="Helvetica"/>
                        </a:rPr>
                        <a:t>.</a:t>
                      </a:r>
                      <a:endParaRPr dirty="0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413">
                <a:tc>
                  <a:txBody>
                    <a:bodyPr/>
                    <a:lstStyle/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endParaRPr lang="en-IN" sz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Frontend Logic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
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endParaRPr lang="en-IN" dirty="0"/>
                    </a:p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dirty="0"/>
                        <a:t>JavaScript (Vanilla)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Implemented client-side logic such as form validation, dynamic table updates, Firebase interactions, public API calls, chatbot behavior, and dashboard interactivity.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lang="en-US" sz="1200" b="0" i="0" u="none" strike="noStrike" cap="none" spc="0" baseline="0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uFillTx/>
                          <a:latin typeface="+mj-lt"/>
                          <a:ea typeface="+mj-ea"/>
                          <a:cs typeface="+mj-cs"/>
                          <a:sym typeface="Helvetica"/>
                        </a:rPr>
                        <a:t>Lightweight, simpler, and sufficient for project scope.</a:t>
                      </a:r>
                      <a:endParaRPr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8413">
                <a:tc>
                  <a:txBody>
                    <a:bodyPr/>
                    <a:lstStyle/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endParaRPr lang="en-IN" sz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Authentication (BaaS)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
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endParaRPr lang="en-IN" dirty="0"/>
                    </a:p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dirty="0"/>
                        <a:t>Firebase Authentication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dirty="0"/>
                        <a:t>Used for secure Email/Password-based login and registration for Hospital and Admin users, handling authentication without building a custom auth backend.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lang="en-US" sz="1200" b="0" i="0" u="none" strike="noStrike" cap="none" spc="0" baseline="0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uFillTx/>
                          <a:latin typeface="+mj-lt"/>
                          <a:ea typeface="+mj-ea"/>
                          <a:cs typeface="+mj-cs"/>
                          <a:sym typeface="Helvetica"/>
                        </a:rPr>
                        <a:t>Secure, ready-made authentication without backend complexity.</a:t>
                      </a:r>
                      <a:endParaRPr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8413">
                <a:tc>
                  <a:txBody>
                    <a:bodyPr/>
                    <a:lstStyle/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endParaRPr lang="en-IN" sz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Database / Real-time Data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
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endParaRPr lang="en-IN" dirty="0"/>
                    </a:p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dirty="0"/>
                        <a:t>Firebase Firestore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dirty="0"/>
                        <a:t>Stores core application data including blood inventory, hospital blood requests, and hospital profiles. Enables real-time updates, </a:t>
                      </a:r>
                      <a:endParaRPr lang="en-IN" dirty="0"/>
                    </a:p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dirty="0"/>
                        <a:t>especially for live blood availability on the homepage.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lang="en-US" sz="1200" b="0" i="0" u="none" strike="noStrike" cap="none" spc="0" baseline="0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uFillTx/>
                          <a:latin typeface="+mj-lt"/>
                          <a:ea typeface="+mj-ea"/>
                          <a:cs typeface="+mj-cs"/>
                          <a:sym typeface="Helvetica"/>
                        </a:rPr>
                        <a:t>Real-time updates without managing servers.</a:t>
                      </a:r>
                      <a:endParaRPr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8413">
                <a:tc>
                  <a:txBody>
                    <a:bodyPr/>
                    <a:lstStyle/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endParaRPr lang="en-IN" sz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Public Health Data (API)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
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endParaRPr lang="en-IN" dirty="0"/>
                    </a:p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dirty="0" err="1"/>
                        <a:t>Rootnet</a:t>
                      </a:r>
                      <a:r>
                        <a:rPr dirty="0"/>
                        <a:t> COVID-19 Hospitals &amp; Beds API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Integrated a third-party public API  to fetch live hospital and bed statistics by state, displayed as a hospital load or blood demand indicator on the homepage.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lang="en-US" sz="1200" b="0" i="0" u="none" strike="noStrike" cap="none" spc="0" baseline="0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uFillTx/>
                          <a:latin typeface="+mj-lt"/>
                          <a:ea typeface="+mj-ea"/>
                          <a:cs typeface="+mj-cs"/>
                          <a:sym typeface="Helvetica"/>
                        </a:rPr>
                        <a:t>Real-time updates without managing servers.</a:t>
                      </a:r>
                      <a:endParaRPr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24215">
                <a:tc>
                  <a:txBody>
                    <a:bodyPr/>
                    <a:lstStyle/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endParaRPr lang="en-IN" sz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Hosting &amp; Deployment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
</a:t>
                      </a:r>
                      <a:endParaRPr lang="en-IN" sz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endParaRPr lang="en-IN" sz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endParaRPr lang="en-IN" dirty="0"/>
                    </a:p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dirty="0" err="1"/>
                        <a:t>Vercel</a:t>
                      </a:r>
                      <a:endParaRPr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dirty="0"/>
                        <a:t>Used to deploy and host the static frontend (HTML, CSS, JS) and optionally manage serverless API endpoints such as /</a:t>
                      </a:r>
                      <a:r>
                        <a:rPr dirty="0" err="1"/>
                        <a:t>api</a:t>
                      </a:r>
                      <a:r>
                        <a:rPr dirty="0"/>
                        <a:t>/blood-inventory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lang="en-IN" sz="1200" b="0" i="0" u="none" strike="noStrike" cap="none" spc="0" baseline="0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uFillTx/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Fast CI/CD and zero-config frontend deployment</a:t>
                      </a:r>
                      <a:r>
                        <a:rPr lang="en-IN" sz="1200" b="0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+mj-lt"/>
                          <a:ea typeface="+mj-ea"/>
                          <a:cs typeface="+mj-cs"/>
                          <a:sym typeface="Helvetica"/>
                        </a:rPr>
                        <a:t>.</a:t>
                      </a:r>
                      <a:endParaRPr dirty="0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08413">
                <a:tc>
                  <a:txBody>
                    <a:bodyPr/>
                    <a:lstStyle/>
                    <a:p>
                      <a:pPr marL="0" lvl="0" indent="0" algn="ctr" defTabSz="12700">
                        <a:buFontTx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endParaRPr lang="en-IN" sz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  <a:p>
                      <a:pPr marL="0" lvl="0" indent="0" algn="ctr" defTabSz="12700">
                        <a:buFontTx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Version Control</a:t>
                      </a:r>
                      <a:endParaRPr lang="en-IN" sz="1200" b="1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endParaRPr lang="en-IN" dirty="0"/>
                    </a:p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dirty="0"/>
                        <a:t>Git, GitHub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dirty="0"/>
                        <a:t>Used for source code version control, tracking changes through commits and branches, maintaining a remote repository, and </a:t>
                      </a:r>
                      <a:endParaRPr lang="en-IN" dirty="0"/>
                    </a:p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dirty="0"/>
                        <a:t>integrating with </a:t>
                      </a:r>
                      <a:r>
                        <a:rPr dirty="0" err="1"/>
                        <a:t>Vercel's</a:t>
                      </a:r>
                      <a:r>
                        <a:rPr dirty="0"/>
                        <a:t> CI/CD pipeline.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lang="en-US" sz="1200" b="0" i="0" u="none" strike="noStrike" cap="none" spc="0" baseline="0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uFillTx/>
                          <a:latin typeface="+mj-lt"/>
                          <a:ea typeface="+mj-ea"/>
                          <a:cs typeface="+mj-cs"/>
                          <a:sym typeface="Helvetica"/>
                        </a:rPr>
                        <a:t>Reliable version control and collaboration.</a:t>
                      </a:r>
                      <a:endParaRPr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08413">
                <a:tc>
                  <a:txBody>
                    <a:bodyPr/>
                    <a:lstStyle/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endParaRPr lang="en-IN" sz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Development Environment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
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12700"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endParaRPr dirty="0"/>
                    </a:p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dirty="0"/>
                        <a:t>VS Code, Ubuntu (VirtualBox),</a:t>
                      </a:r>
                      <a:r>
                        <a:rPr lang="en-IN" dirty="0"/>
                        <a:t> </a:t>
                      </a:r>
                      <a:r>
                        <a:rPr dirty="0"/>
                        <a:t>Terminal/Shell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dirty="0"/>
                        <a:t>VS Code used as the primary editor: Ubuntu Linux environment used for practicing terminal commands, Git operations, and running scripts during development.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lang="en-US" sz="1200" b="0" i="0" u="none" strike="noStrike" cap="none" spc="0" baseline="0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uFillTx/>
                          <a:latin typeface="+mj-lt"/>
                          <a:ea typeface="+mj-ea"/>
                          <a:cs typeface="+mj-cs"/>
                          <a:sym typeface="Helvetica"/>
                        </a:rPr>
                        <a:t>Industry-standard tools with real Linux environment.</a:t>
                      </a:r>
                      <a:endParaRPr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905269">
                <a:tc>
                  <a:txBody>
                    <a:bodyPr/>
                    <a:lstStyle/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endParaRPr lang="en-IN" sz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endParaRPr lang="en-IN" sz="1200" b="1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Debugging &amp; Testing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
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lang="en-IN" sz="1200" b="0" i="0" u="none" strike="noStrike" cap="none" spc="0" baseline="0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"/>
                        </a:rPr>
                        <a:t>JUnit, Postman</a:t>
                      </a:r>
                      <a:endParaRPr lang="en-US" sz="1200" b="0" i="0" u="none" strike="noStrike" cap="none" spc="0" baseline="0"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"/>
                      </a:endParaRPr>
                    </a:p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dirty="0"/>
                        <a:t>Browser </a:t>
                      </a:r>
                      <a:r>
                        <a:rPr dirty="0" err="1"/>
                        <a:t>DevTools</a:t>
                      </a:r>
                      <a:r>
                        <a:rPr dirty="0"/>
                        <a:t> (Chrome / Edge /Firefox)</a:t>
                      </a:r>
                    </a:p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endParaRPr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dirty="0"/>
                        <a:t>Used to inspect DOM elements, debug JavaScript console errors, analyze network requests (Firebase and public APs), and fix layout </a:t>
                      </a:r>
                      <a:endParaRPr lang="en-IN" dirty="0"/>
                    </a:p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dirty="0"/>
                        <a:t>and responsiveness issues.</a:t>
                      </a:r>
                    </a:p>
                  </a:txBody>
                  <a:tcPr marL="0" marR="0" marT="0" marB="0" horzOverflow="overflow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lang="en-US" sz="1200" b="0" i="0" u="none" strike="noStrike" cap="none" spc="0" baseline="0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uFillTx/>
                          <a:latin typeface="+mj-lt"/>
                          <a:ea typeface="+mj-ea"/>
                          <a:cs typeface="+mj-cs"/>
                          <a:sym typeface="Helvetica"/>
                        </a:rPr>
                        <a:t>Precise debugging and performance insights.</a:t>
                      </a:r>
                      <a:endParaRPr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0" marR="0" marT="0" marB="0" horzOverflow="overflow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80;p15"/>
          <p:cNvSpPr txBox="1"/>
          <p:nvPr/>
        </p:nvSpPr>
        <p:spPr>
          <a:xfrm>
            <a:off x="647104" y="508397"/>
            <a:ext cx="10549216" cy="639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125000"/>
              </a:lnSpc>
              <a:defRPr sz="36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dirty="0"/>
              <a:t>The Challenge: Manual Blood Bank Systems</a:t>
            </a:r>
          </a:p>
        </p:txBody>
      </p:sp>
      <p:sp>
        <p:nvSpPr>
          <p:cNvPr id="103" name="Google Shape;81;p15"/>
          <p:cNvSpPr txBox="1"/>
          <p:nvPr/>
        </p:nvSpPr>
        <p:spPr>
          <a:xfrm>
            <a:off x="681393" y="1406310"/>
            <a:ext cx="6442593" cy="55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58620"/>
              </a:lnSpc>
              <a:defRPr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dirty="0"/>
              <a:t>Blood is critical in medical emergencies, yet traditional blood bank systems are often manual and slow.</a:t>
            </a:r>
          </a:p>
        </p:txBody>
      </p:sp>
      <p:sp>
        <p:nvSpPr>
          <p:cNvPr id="104" name="Google Shape;82;p15"/>
          <p:cNvSpPr/>
          <p:nvPr/>
        </p:nvSpPr>
        <p:spPr>
          <a:xfrm>
            <a:off x="647104" y="2329339"/>
            <a:ext cx="6442592" cy="1185030"/>
          </a:xfrm>
          <a:prstGeom prst="roundRect">
            <a:avLst>
              <a:gd name="adj" fmla="val 9260"/>
            </a:avLst>
          </a:prstGeom>
          <a:solidFill>
            <a:srgbClr val="09151A">
              <a:alpha val="94901"/>
            </a:srgbClr>
          </a:solidFill>
          <a:ln w="22850">
            <a:solidFill>
              <a:srgbClr val="194A99"/>
            </a:solidFill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5" name="Google Shape;83;p15"/>
          <p:cNvSpPr/>
          <p:nvPr/>
        </p:nvSpPr>
        <p:spPr>
          <a:xfrm>
            <a:off x="624244" y="2329339"/>
            <a:ext cx="91441" cy="1185030"/>
          </a:xfrm>
          <a:prstGeom prst="roundRect">
            <a:avLst>
              <a:gd name="adj" fmla="val 50000"/>
            </a:avLst>
          </a:prstGeom>
          <a:solidFill>
            <a:srgbClr val="609DFF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6" name="Google Shape;84;p15"/>
          <p:cNvSpPr txBox="1"/>
          <p:nvPr/>
        </p:nvSpPr>
        <p:spPr>
          <a:xfrm>
            <a:off x="923448" y="2537103"/>
            <a:ext cx="231124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5000"/>
              </a:lnSpc>
              <a:defRPr sz="18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Delayed Response</a:t>
            </a:r>
          </a:p>
        </p:txBody>
      </p:sp>
      <p:sp>
        <p:nvSpPr>
          <p:cNvPr id="107" name="Google Shape;85;p15"/>
          <p:cNvSpPr txBox="1"/>
          <p:nvPr/>
        </p:nvSpPr>
        <p:spPr>
          <a:xfrm>
            <a:off x="923449" y="3010853"/>
            <a:ext cx="5958483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58620"/>
              </a:lnSpc>
              <a:defRPr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dirty="0"/>
              <a:t>Finding blood during emergencies is often slow.</a:t>
            </a:r>
          </a:p>
        </p:txBody>
      </p:sp>
      <p:sp>
        <p:nvSpPr>
          <p:cNvPr id="108" name="Google Shape;86;p15"/>
          <p:cNvSpPr/>
          <p:nvPr/>
        </p:nvSpPr>
        <p:spPr>
          <a:xfrm>
            <a:off x="647104" y="3699271"/>
            <a:ext cx="6442592" cy="1185030"/>
          </a:xfrm>
          <a:prstGeom prst="roundRect">
            <a:avLst>
              <a:gd name="adj" fmla="val 9260"/>
            </a:avLst>
          </a:prstGeom>
          <a:solidFill>
            <a:srgbClr val="09151A">
              <a:alpha val="94901"/>
            </a:srgbClr>
          </a:solidFill>
          <a:ln w="22850">
            <a:solidFill>
              <a:srgbClr val="194A99"/>
            </a:solidFill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9" name="Google Shape;87;p15"/>
          <p:cNvSpPr/>
          <p:nvPr/>
        </p:nvSpPr>
        <p:spPr>
          <a:xfrm>
            <a:off x="624244" y="3699271"/>
            <a:ext cx="91441" cy="1185030"/>
          </a:xfrm>
          <a:prstGeom prst="roundRect">
            <a:avLst>
              <a:gd name="adj" fmla="val 50000"/>
            </a:avLst>
          </a:prstGeom>
          <a:solidFill>
            <a:srgbClr val="609DFF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0" name="Google Shape;88;p15"/>
          <p:cNvSpPr txBox="1"/>
          <p:nvPr/>
        </p:nvSpPr>
        <p:spPr>
          <a:xfrm>
            <a:off x="923448" y="3907035"/>
            <a:ext cx="231124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5000"/>
              </a:lnSpc>
              <a:defRPr sz="18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No Real-time Data</a:t>
            </a:r>
          </a:p>
        </p:txBody>
      </p:sp>
      <p:sp>
        <p:nvSpPr>
          <p:cNvPr id="111" name="Google Shape;89;p15"/>
          <p:cNvSpPr txBox="1"/>
          <p:nvPr/>
        </p:nvSpPr>
        <p:spPr>
          <a:xfrm>
            <a:off x="923449" y="4380786"/>
            <a:ext cx="5958483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58620"/>
              </a:lnSpc>
              <a:defRPr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Lack of immediate blood availability information.</a:t>
            </a:r>
          </a:p>
        </p:txBody>
      </p:sp>
      <p:sp>
        <p:nvSpPr>
          <p:cNvPr id="112" name="Google Shape;90;p15"/>
          <p:cNvSpPr/>
          <p:nvPr/>
        </p:nvSpPr>
        <p:spPr>
          <a:xfrm>
            <a:off x="647104" y="5069204"/>
            <a:ext cx="6442592" cy="1185030"/>
          </a:xfrm>
          <a:prstGeom prst="roundRect">
            <a:avLst>
              <a:gd name="adj" fmla="val 9260"/>
            </a:avLst>
          </a:prstGeom>
          <a:solidFill>
            <a:srgbClr val="09151A">
              <a:alpha val="94901"/>
            </a:srgbClr>
          </a:solidFill>
          <a:ln w="22850">
            <a:solidFill>
              <a:srgbClr val="194A99"/>
            </a:solidFill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3" name="Google Shape;91;p15"/>
          <p:cNvSpPr/>
          <p:nvPr/>
        </p:nvSpPr>
        <p:spPr>
          <a:xfrm>
            <a:off x="624244" y="5069204"/>
            <a:ext cx="91441" cy="1185030"/>
          </a:xfrm>
          <a:prstGeom prst="roundRect">
            <a:avLst>
              <a:gd name="adj" fmla="val 50000"/>
            </a:avLst>
          </a:prstGeom>
          <a:solidFill>
            <a:srgbClr val="609DFF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4" name="Google Shape;92;p15"/>
          <p:cNvSpPr txBox="1"/>
          <p:nvPr/>
        </p:nvSpPr>
        <p:spPr>
          <a:xfrm>
            <a:off x="923448" y="5276968"/>
            <a:ext cx="231124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5000"/>
              </a:lnSpc>
              <a:defRPr sz="18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Poor Coordination</a:t>
            </a:r>
          </a:p>
        </p:txBody>
      </p:sp>
      <p:sp>
        <p:nvSpPr>
          <p:cNvPr id="115" name="Google Shape;93;p15"/>
          <p:cNvSpPr txBox="1"/>
          <p:nvPr/>
        </p:nvSpPr>
        <p:spPr>
          <a:xfrm>
            <a:off x="923449" y="5750719"/>
            <a:ext cx="5958483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58620"/>
              </a:lnSpc>
              <a:defRPr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Inefficient links between donors and hospitals.</a:t>
            </a:r>
          </a:p>
        </p:txBody>
      </p:sp>
      <p:pic>
        <p:nvPicPr>
          <p:cNvPr id="116" name="Google Shape;94;p15" descr="Google Shape;94;p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963" y="1685490"/>
            <a:ext cx="6442592" cy="64425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00;p16" descr="Google Shape;100;p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-213360"/>
            <a:ext cx="5486400" cy="870712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Google Shape;101;p16"/>
          <p:cNvSpPr txBox="1"/>
          <p:nvPr/>
        </p:nvSpPr>
        <p:spPr>
          <a:xfrm>
            <a:off x="863797" y="819281"/>
            <a:ext cx="7416404" cy="1655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4742"/>
              </a:lnSpc>
              <a:defRPr sz="48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dirty="0"/>
              <a:t>Our Solution: A Digital Blood Bank</a:t>
            </a:r>
          </a:p>
        </p:txBody>
      </p:sp>
      <p:pic>
        <p:nvPicPr>
          <p:cNvPr id="120" name="Google Shape;102;p16" descr="Google Shape;102;p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7" y="2849760"/>
            <a:ext cx="1234084" cy="1480900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Google Shape;103;p16"/>
          <p:cNvSpPr txBox="1"/>
          <p:nvPr/>
        </p:nvSpPr>
        <p:spPr>
          <a:xfrm>
            <a:off x="2344697" y="3096578"/>
            <a:ext cx="3649703" cy="426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125000"/>
              </a:lnSpc>
              <a:defRPr sz="24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dirty="0"/>
              <a:t>Real-time Availability</a:t>
            </a:r>
          </a:p>
        </p:txBody>
      </p:sp>
      <p:sp>
        <p:nvSpPr>
          <p:cNvPr id="122" name="Google Shape;104;p16"/>
          <p:cNvSpPr txBox="1"/>
          <p:nvPr/>
        </p:nvSpPr>
        <p:spPr>
          <a:xfrm>
            <a:off x="2344697" y="3663530"/>
            <a:ext cx="5935505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3157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dirty="0"/>
              <a:t>Instant updates on blood stock.</a:t>
            </a:r>
          </a:p>
        </p:txBody>
      </p:sp>
      <p:pic>
        <p:nvPicPr>
          <p:cNvPr id="123" name="Google Shape;105;p16" descr="Google Shape;105;p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97" y="4330660"/>
            <a:ext cx="1234084" cy="1480900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Google Shape;106;p16"/>
          <p:cNvSpPr txBox="1"/>
          <p:nvPr/>
        </p:nvSpPr>
        <p:spPr>
          <a:xfrm>
            <a:off x="2344697" y="4577477"/>
            <a:ext cx="3517623" cy="426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125000"/>
              </a:lnSpc>
              <a:defRPr sz="24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dirty="0"/>
              <a:t>Connect Stakeholders</a:t>
            </a:r>
          </a:p>
        </p:txBody>
      </p:sp>
      <p:sp>
        <p:nvSpPr>
          <p:cNvPr id="125" name="Google Shape;107;p16"/>
          <p:cNvSpPr txBox="1"/>
          <p:nvPr/>
        </p:nvSpPr>
        <p:spPr>
          <a:xfrm>
            <a:off x="2344697" y="5110996"/>
            <a:ext cx="5935505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3157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dirty="0"/>
              <a:t>Linking donors, recipients, and blood banks.</a:t>
            </a:r>
          </a:p>
        </p:txBody>
      </p:sp>
      <p:pic>
        <p:nvPicPr>
          <p:cNvPr id="126" name="Google Shape;108;p16" descr="Google Shape;108;p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797" y="5811559"/>
            <a:ext cx="1234084" cy="1480901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Google Shape;109;p16"/>
          <p:cNvSpPr txBox="1"/>
          <p:nvPr/>
        </p:nvSpPr>
        <p:spPr>
          <a:xfrm>
            <a:off x="2344697" y="6058375"/>
            <a:ext cx="3649703" cy="426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125000"/>
              </a:lnSpc>
              <a:defRPr sz="24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dirty="0"/>
              <a:t>Reduce Response Time</a:t>
            </a:r>
          </a:p>
        </p:txBody>
      </p:sp>
      <p:sp>
        <p:nvSpPr>
          <p:cNvPr id="128" name="Google Shape;110;p16"/>
          <p:cNvSpPr txBox="1"/>
          <p:nvPr/>
        </p:nvSpPr>
        <p:spPr>
          <a:xfrm>
            <a:off x="2344697" y="6591895"/>
            <a:ext cx="5935505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3157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Faster action in critical emergencies.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16;p17"/>
          <p:cNvSpPr txBox="1"/>
          <p:nvPr/>
        </p:nvSpPr>
        <p:spPr>
          <a:xfrm>
            <a:off x="435173" y="344633"/>
            <a:ext cx="6872527" cy="43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126530"/>
              </a:lnSpc>
              <a:defRPr sz="24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dirty="0"/>
              <a:t>System Overview: Web-Based &amp; Accessible</a:t>
            </a:r>
          </a:p>
        </p:txBody>
      </p:sp>
      <p:sp>
        <p:nvSpPr>
          <p:cNvPr id="131" name="Google Shape;117;p17"/>
          <p:cNvSpPr txBox="1"/>
          <p:nvPr/>
        </p:nvSpPr>
        <p:spPr>
          <a:xfrm>
            <a:off x="435174" y="936466"/>
            <a:ext cx="8476892" cy="310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163157"/>
              </a:lnSpc>
              <a:defRPr sz="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sz="1400" dirty="0"/>
              <a:t>Our web-based blood bank management system is designed for universal </a:t>
            </a:r>
            <a:r>
              <a:rPr sz="1200" dirty="0"/>
              <a:t>access</a:t>
            </a:r>
            <a:r>
              <a:rPr sz="1400" dirty="0"/>
              <a:t> and ease of use.</a:t>
            </a:r>
          </a:p>
        </p:txBody>
      </p:sp>
      <p:sp>
        <p:nvSpPr>
          <p:cNvPr id="132" name="Google Shape;118;p17"/>
          <p:cNvSpPr txBox="1"/>
          <p:nvPr/>
        </p:nvSpPr>
        <p:spPr>
          <a:xfrm>
            <a:off x="442673" y="1362670"/>
            <a:ext cx="8123516" cy="310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lnSpc>
                <a:spcPct val="163157"/>
              </a:lnSpc>
              <a:buClr>
                <a:srgbClr val="E2E6E9"/>
              </a:buClr>
              <a:buSzPts val="900"/>
              <a:buFont typeface="Helvetica"/>
              <a:buChar char="•"/>
              <a:defRPr sz="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sz="1400" dirty="0"/>
              <a:t>Accessible from any device</a:t>
            </a:r>
          </a:p>
        </p:txBody>
      </p:sp>
      <p:sp>
        <p:nvSpPr>
          <p:cNvPr id="133" name="Google Shape;119;p17"/>
          <p:cNvSpPr txBox="1"/>
          <p:nvPr/>
        </p:nvSpPr>
        <p:spPr>
          <a:xfrm>
            <a:off x="442673" y="1622428"/>
            <a:ext cx="8123516" cy="310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lnSpc>
                <a:spcPct val="163157"/>
              </a:lnSpc>
              <a:buClr>
                <a:srgbClr val="E2E6E9"/>
              </a:buClr>
              <a:buSzPts val="900"/>
              <a:buFont typeface="Helvetica"/>
              <a:buChar char="•"/>
              <a:defRPr sz="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sz="1400" dirty="0"/>
              <a:t>User-friendly interface</a:t>
            </a:r>
          </a:p>
        </p:txBody>
      </p:sp>
      <p:sp>
        <p:nvSpPr>
          <p:cNvPr id="134" name="Google Shape;120;p17"/>
          <p:cNvSpPr txBox="1"/>
          <p:nvPr/>
        </p:nvSpPr>
        <p:spPr>
          <a:xfrm>
            <a:off x="435173" y="1882186"/>
            <a:ext cx="8123516" cy="310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lnSpc>
                <a:spcPct val="163157"/>
              </a:lnSpc>
              <a:buClr>
                <a:srgbClr val="E2E6E9"/>
              </a:buClr>
              <a:buSzPts val="900"/>
              <a:buFont typeface="Helvetica"/>
              <a:buChar char="•"/>
              <a:defRPr sz="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sz="1400" dirty="0"/>
              <a:t>Secure and reliable platform</a:t>
            </a:r>
          </a:p>
        </p:txBody>
      </p:sp>
      <p:pic>
        <p:nvPicPr>
          <p:cNvPr id="135" name="Google Shape;121;p17" descr="Google Shape;121;p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73" y="2401702"/>
            <a:ext cx="8123516" cy="7921970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Google Shape;122;p17"/>
          <p:cNvSpPr/>
          <p:nvPr/>
        </p:nvSpPr>
        <p:spPr>
          <a:xfrm>
            <a:off x="8882419" y="1075015"/>
            <a:ext cx="5312808" cy="971669"/>
          </a:xfrm>
          <a:prstGeom prst="roundRect">
            <a:avLst>
              <a:gd name="adj" fmla="val 5468"/>
            </a:avLst>
          </a:prstGeom>
          <a:solidFill>
            <a:srgbClr val="003180"/>
          </a:solidFill>
          <a:ln>
            <a:solidFill>
              <a:srgbClr val="194A99"/>
            </a:solidFill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37" name="Google Shape;123;p17"/>
          <p:cNvSpPr/>
          <p:nvPr/>
        </p:nvSpPr>
        <p:spPr>
          <a:xfrm>
            <a:off x="9016483" y="1209079"/>
            <a:ext cx="379453" cy="379453"/>
          </a:xfrm>
          <a:prstGeom prst="roundRect">
            <a:avLst>
              <a:gd name="adj" fmla="val 50000"/>
            </a:avLst>
          </a:prstGeom>
          <a:solidFill>
            <a:srgbClr val="609DFF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pic>
        <p:nvPicPr>
          <p:cNvPr id="138" name="Google Shape;124;p17" descr="Google Shape;124;p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0782" y="1313377"/>
            <a:ext cx="170737" cy="170737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Google Shape;125;p17"/>
          <p:cNvSpPr txBox="1"/>
          <p:nvPr/>
        </p:nvSpPr>
        <p:spPr>
          <a:xfrm>
            <a:off x="9016483" y="1714975"/>
            <a:ext cx="158127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9166"/>
              </a:lnSpc>
              <a:defRPr sz="12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Web-Based</a:t>
            </a:r>
          </a:p>
        </p:txBody>
      </p:sp>
      <p:sp>
        <p:nvSpPr>
          <p:cNvPr id="140" name="Google Shape;126;p17"/>
          <p:cNvSpPr/>
          <p:nvPr/>
        </p:nvSpPr>
        <p:spPr>
          <a:xfrm>
            <a:off x="8882419" y="2173128"/>
            <a:ext cx="5312808" cy="971670"/>
          </a:xfrm>
          <a:prstGeom prst="roundRect">
            <a:avLst>
              <a:gd name="adj" fmla="val 5468"/>
            </a:avLst>
          </a:prstGeom>
          <a:solidFill>
            <a:srgbClr val="003180"/>
          </a:solidFill>
          <a:ln>
            <a:solidFill>
              <a:srgbClr val="194A99"/>
            </a:solidFill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41" name="Google Shape;127;p17"/>
          <p:cNvSpPr/>
          <p:nvPr/>
        </p:nvSpPr>
        <p:spPr>
          <a:xfrm>
            <a:off x="9016483" y="2307193"/>
            <a:ext cx="379453" cy="379453"/>
          </a:xfrm>
          <a:prstGeom prst="roundRect">
            <a:avLst>
              <a:gd name="adj" fmla="val 50000"/>
            </a:avLst>
          </a:prstGeom>
          <a:solidFill>
            <a:srgbClr val="609DFF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pic>
        <p:nvPicPr>
          <p:cNvPr id="142" name="Google Shape;128;p17" descr="Google Shape;128;p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782" y="2411491"/>
            <a:ext cx="170737" cy="170737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Google Shape;129;p17"/>
          <p:cNvSpPr txBox="1"/>
          <p:nvPr/>
        </p:nvSpPr>
        <p:spPr>
          <a:xfrm>
            <a:off x="9016483" y="2813089"/>
            <a:ext cx="158127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9166"/>
              </a:lnSpc>
              <a:defRPr sz="12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Multi-Device</a:t>
            </a:r>
          </a:p>
        </p:txBody>
      </p:sp>
      <p:sp>
        <p:nvSpPr>
          <p:cNvPr id="144" name="Google Shape;130;p17"/>
          <p:cNvSpPr/>
          <p:nvPr/>
        </p:nvSpPr>
        <p:spPr>
          <a:xfrm>
            <a:off x="8874919" y="3298924"/>
            <a:ext cx="5312808" cy="971670"/>
          </a:xfrm>
          <a:prstGeom prst="roundRect">
            <a:avLst>
              <a:gd name="adj" fmla="val 5468"/>
            </a:avLst>
          </a:prstGeom>
          <a:solidFill>
            <a:srgbClr val="003180"/>
          </a:solidFill>
          <a:ln>
            <a:solidFill>
              <a:srgbClr val="194A99"/>
            </a:solidFill>
          </a:ln>
        </p:spPr>
        <p:txBody>
          <a:bodyPr lIns="0" tIns="0" rIns="0" bIns="0" anchor="ctr"/>
          <a:lstStyle/>
          <a:p>
            <a:endParaRPr dirty="0"/>
          </a:p>
        </p:txBody>
      </p:sp>
      <p:sp>
        <p:nvSpPr>
          <p:cNvPr id="145" name="Google Shape;131;p17"/>
          <p:cNvSpPr/>
          <p:nvPr/>
        </p:nvSpPr>
        <p:spPr>
          <a:xfrm>
            <a:off x="9016483" y="3405306"/>
            <a:ext cx="379453" cy="379453"/>
          </a:xfrm>
          <a:prstGeom prst="roundRect">
            <a:avLst>
              <a:gd name="adj" fmla="val 50000"/>
            </a:avLst>
          </a:prstGeom>
          <a:solidFill>
            <a:srgbClr val="609DFF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pic>
        <p:nvPicPr>
          <p:cNvPr id="146" name="Google Shape;132;p17" descr="Google Shape;132;p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782" y="3509605"/>
            <a:ext cx="170737" cy="170737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Google Shape;133;p17"/>
          <p:cNvSpPr txBox="1"/>
          <p:nvPr/>
        </p:nvSpPr>
        <p:spPr>
          <a:xfrm>
            <a:off x="9016483" y="3911203"/>
            <a:ext cx="158127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9166"/>
              </a:lnSpc>
              <a:defRPr sz="12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Secure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39;p18" descr="Google Shape;139;p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Google Shape;140;p18"/>
          <p:cNvSpPr txBox="1"/>
          <p:nvPr/>
        </p:nvSpPr>
        <p:spPr>
          <a:xfrm>
            <a:off x="755333" y="760928"/>
            <a:ext cx="7633335" cy="1436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6190"/>
              </a:lnSpc>
              <a:defRPr sz="42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Technology Powering Our Platform</a:t>
            </a:r>
          </a:p>
        </p:txBody>
      </p:sp>
      <p:sp>
        <p:nvSpPr>
          <p:cNvPr id="151" name="Google Shape;141;p18"/>
          <p:cNvSpPr/>
          <p:nvPr/>
        </p:nvSpPr>
        <p:spPr>
          <a:xfrm>
            <a:off x="755333" y="2433638"/>
            <a:ext cx="7633335" cy="1649612"/>
          </a:xfrm>
          <a:prstGeom prst="roundRect">
            <a:avLst>
              <a:gd name="adj" fmla="val 5495"/>
            </a:avLst>
          </a:prstGeom>
          <a:solidFill>
            <a:srgbClr val="09151A">
              <a:alpha val="94901"/>
            </a:srgbClr>
          </a:solidFill>
          <a:ln w="30475">
            <a:solidFill>
              <a:srgbClr val="194A99"/>
            </a:solidFill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52" name="Google Shape;142;p18"/>
          <p:cNvSpPr/>
          <p:nvPr/>
        </p:nvSpPr>
        <p:spPr>
          <a:xfrm>
            <a:off x="785812" y="2464118"/>
            <a:ext cx="863205" cy="1588651"/>
          </a:xfrm>
          <a:prstGeom prst="roundRect">
            <a:avLst>
              <a:gd name="adj" fmla="val 6264"/>
            </a:avLst>
          </a:prstGeom>
          <a:solidFill>
            <a:srgbClr val="003180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53" name="Google Shape;143;p18"/>
          <p:cNvSpPr txBox="1"/>
          <p:nvPr/>
        </p:nvSpPr>
        <p:spPr>
          <a:xfrm>
            <a:off x="1051679" y="3056096"/>
            <a:ext cx="32373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5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1</a:t>
            </a:r>
          </a:p>
        </p:txBody>
      </p:sp>
      <p:sp>
        <p:nvSpPr>
          <p:cNvPr id="154" name="Google Shape;144;p18"/>
          <p:cNvSpPr txBox="1"/>
          <p:nvPr/>
        </p:nvSpPr>
        <p:spPr>
          <a:xfrm>
            <a:off x="1864756" y="2679858"/>
            <a:ext cx="2697719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6190"/>
              </a:lnSpc>
              <a:defRPr sz="21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Frontend</a:t>
            </a:r>
          </a:p>
        </p:txBody>
      </p:sp>
      <p:sp>
        <p:nvSpPr>
          <p:cNvPr id="155" name="Google Shape;145;p18"/>
          <p:cNvSpPr txBox="1"/>
          <p:nvPr/>
        </p:nvSpPr>
        <p:spPr>
          <a:xfrm>
            <a:off x="1864756" y="3146464"/>
            <a:ext cx="6277690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3636"/>
              </a:lnSpc>
              <a:defRPr sz="16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dirty="0"/>
              <a:t>Tailwind CSS </a:t>
            </a:r>
            <a:r>
              <a:rPr sz="1400" dirty="0"/>
              <a:t>for</a:t>
            </a:r>
            <a:r>
              <a:rPr dirty="0"/>
              <a:t> a responsive and interactive UI.</a:t>
            </a:r>
          </a:p>
        </p:txBody>
      </p:sp>
      <p:sp>
        <p:nvSpPr>
          <p:cNvPr id="156" name="Google Shape;146;p18"/>
          <p:cNvSpPr/>
          <p:nvPr/>
        </p:nvSpPr>
        <p:spPr>
          <a:xfrm>
            <a:off x="755333" y="4298989"/>
            <a:ext cx="7633335" cy="1649612"/>
          </a:xfrm>
          <a:prstGeom prst="roundRect">
            <a:avLst>
              <a:gd name="adj" fmla="val 5495"/>
            </a:avLst>
          </a:prstGeom>
          <a:solidFill>
            <a:srgbClr val="09151A">
              <a:alpha val="94901"/>
            </a:srgbClr>
          </a:solidFill>
          <a:ln w="30475">
            <a:solidFill>
              <a:srgbClr val="194A99"/>
            </a:solidFill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57" name="Google Shape;147;p18"/>
          <p:cNvSpPr/>
          <p:nvPr/>
        </p:nvSpPr>
        <p:spPr>
          <a:xfrm>
            <a:off x="785812" y="4329469"/>
            <a:ext cx="863205" cy="1588652"/>
          </a:xfrm>
          <a:prstGeom prst="roundRect">
            <a:avLst>
              <a:gd name="adj" fmla="val 6264"/>
            </a:avLst>
          </a:prstGeom>
          <a:solidFill>
            <a:srgbClr val="003180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58" name="Google Shape;148;p18"/>
          <p:cNvSpPr txBox="1"/>
          <p:nvPr/>
        </p:nvSpPr>
        <p:spPr>
          <a:xfrm>
            <a:off x="1051679" y="4921448"/>
            <a:ext cx="32373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5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2</a:t>
            </a:r>
          </a:p>
        </p:txBody>
      </p:sp>
      <p:sp>
        <p:nvSpPr>
          <p:cNvPr id="159" name="Google Shape;149;p18"/>
          <p:cNvSpPr txBox="1"/>
          <p:nvPr/>
        </p:nvSpPr>
        <p:spPr>
          <a:xfrm>
            <a:off x="1864756" y="4545210"/>
            <a:ext cx="2697719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6190"/>
              </a:lnSpc>
              <a:defRPr sz="21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Backend</a:t>
            </a:r>
          </a:p>
        </p:txBody>
      </p:sp>
      <p:sp>
        <p:nvSpPr>
          <p:cNvPr id="160" name="Google Shape;150;p18"/>
          <p:cNvSpPr txBox="1"/>
          <p:nvPr/>
        </p:nvSpPr>
        <p:spPr>
          <a:xfrm>
            <a:off x="1864756" y="5011816"/>
            <a:ext cx="6277690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3636"/>
              </a:lnSpc>
              <a:defRPr sz="16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dirty="0"/>
              <a:t>JS for business logic and user request </a:t>
            </a:r>
            <a:r>
              <a:rPr sz="1400" dirty="0"/>
              <a:t>management</a:t>
            </a:r>
            <a:r>
              <a:rPr dirty="0"/>
              <a:t>.</a:t>
            </a:r>
          </a:p>
        </p:txBody>
      </p:sp>
      <p:sp>
        <p:nvSpPr>
          <p:cNvPr id="161" name="Google Shape;151;p18"/>
          <p:cNvSpPr/>
          <p:nvPr/>
        </p:nvSpPr>
        <p:spPr>
          <a:xfrm>
            <a:off x="755333" y="6164341"/>
            <a:ext cx="7633335" cy="1304331"/>
          </a:xfrm>
          <a:prstGeom prst="roundRect">
            <a:avLst>
              <a:gd name="adj" fmla="val 6950"/>
            </a:avLst>
          </a:prstGeom>
          <a:solidFill>
            <a:srgbClr val="09151A">
              <a:alpha val="94901"/>
            </a:srgbClr>
          </a:solidFill>
          <a:ln w="30475">
            <a:solidFill>
              <a:srgbClr val="194A99"/>
            </a:solidFill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62" name="Google Shape;152;p18"/>
          <p:cNvSpPr/>
          <p:nvPr/>
        </p:nvSpPr>
        <p:spPr>
          <a:xfrm>
            <a:off x="785812" y="6194821"/>
            <a:ext cx="863205" cy="1243371"/>
          </a:xfrm>
          <a:prstGeom prst="roundRect">
            <a:avLst>
              <a:gd name="adj" fmla="val 6264"/>
            </a:avLst>
          </a:prstGeom>
          <a:solidFill>
            <a:srgbClr val="003180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63" name="Google Shape;153;p18"/>
          <p:cNvSpPr txBox="1"/>
          <p:nvPr/>
        </p:nvSpPr>
        <p:spPr>
          <a:xfrm>
            <a:off x="1051679" y="6614159"/>
            <a:ext cx="32373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5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3</a:t>
            </a:r>
          </a:p>
        </p:txBody>
      </p:sp>
      <p:sp>
        <p:nvSpPr>
          <p:cNvPr id="164" name="Google Shape;154;p18"/>
          <p:cNvSpPr txBox="1"/>
          <p:nvPr/>
        </p:nvSpPr>
        <p:spPr>
          <a:xfrm>
            <a:off x="1864756" y="6410562"/>
            <a:ext cx="2697719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6190"/>
              </a:lnSpc>
              <a:defRPr sz="21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Database</a:t>
            </a:r>
          </a:p>
        </p:txBody>
      </p:sp>
      <p:sp>
        <p:nvSpPr>
          <p:cNvPr id="165" name="Google Shape;155;p18"/>
          <p:cNvSpPr txBox="1"/>
          <p:nvPr/>
        </p:nvSpPr>
        <p:spPr>
          <a:xfrm>
            <a:off x="1864755" y="6908243"/>
            <a:ext cx="6446125" cy="311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163636"/>
              </a:lnSpc>
              <a:defRPr sz="16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sz="1400" dirty="0"/>
              <a:t>Firebase for secure data storage and consistency , and for authentication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1;p19"/>
          <p:cNvSpPr txBox="1"/>
          <p:nvPr/>
        </p:nvSpPr>
        <p:spPr>
          <a:xfrm>
            <a:off x="863797" y="1224319"/>
            <a:ext cx="13614203" cy="852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124742"/>
              </a:lnSpc>
              <a:defRPr sz="48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dirty="0"/>
              <a:t>Key Modules: Frontend, Backend, Database</a:t>
            </a:r>
          </a:p>
        </p:txBody>
      </p:sp>
      <p:sp>
        <p:nvSpPr>
          <p:cNvPr id="168" name="Google Shape;162;p19"/>
          <p:cNvSpPr txBox="1"/>
          <p:nvPr/>
        </p:nvSpPr>
        <p:spPr>
          <a:xfrm>
            <a:off x="1478161" y="4085630"/>
            <a:ext cx="3085387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125000"/>
              </a:lnSpc>
              <a:defRPr sz="24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Frontend</a:t>
            </a:r>
          </a:p>
        </p:txBody>
      </p:sp>
      <p:sp>
        <p:nvSpPr>
          <p:cNvPr id="169" name="Google Shape;163;p19"/>
          <p:cNvSpPr txBox="1"/>
          <p:nvPr/>
        </p:nvSpPr>
        <p:spPr>
          <a:xfrm>
            <a:off x="863797" y="4619149"/>
            <a:ext cx="3699748" cy="768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163157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Responsive, interactive, and optimized for performance.</a:t>
            </a:r>
          </a:p>
        </p:txBody>
      </p:sp>
      <p:pic>
        <p:nvPicPr>
          <p:cNvPr id="170" name="Google Shape;164;p19" descr="Google Shape;164;p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180" y="2489239"/>
            <a:ext cx="4515923" cy="4515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Google Shape;165;p19" descr="Google Shape;165;p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860" y="4562475"/>
            <a:ext cx="369214" cy="369214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Google Shape;166;p19"/>
          <p:cNvSpPr txBox="1"/>
          <p:nvPr/>
        </p:nvSpPr>
        <p:spPr>
          <a:xfrm>
            <a:off x="9943266" y="2864048"/>
            <a:ext cx="3085387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5000"/>
              </a:lnSpc>
              <a:defRPr sz="24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Backend</a:t>
            </a:r>
          </a:p>
        </p:txBody>
      </p:sp>
      <p:sp>
        <p:nvSpPr>
          <p:cNvPr id="173" name="Google Shape;167;p19"/>
          <p:cNvSpPr txBox="1"/>
          <p:nvPr/>
        </p:nvSpPr>
        <p:spPr>
          <a:xfrm>
            <a:off x="9943266" y="3397567"/>
            <a:ext cx="3823335" cy="768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3157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Manages logic, requests, and database connection.</a:t>
            </a:r>
          </a:p>
        </p:txBody>
      </p:sp>
      <p:pic>
        <p:nvPicPr>
          <p:cNvPr id="174" name="Google Shape;168;p19" descr="Google Shape;168;p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180" y="2489239"/>
            <a:ext cx="4515923" cy="4515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Google Shape;169;p19" descr="Google Shape;169;p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0752" y="3193613"/>
            <a:ext cx="369214" cy="369214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Google Shape;170;p19"/>
          <p:cNvSpPr txBox="1"/>
          <p:nvPr/>
        </p:nvSpPr>
        <p:spPr>
          <a:xfrm>
            <a:off x="9943266" y="5307091"/>
            <a:ext cx="3085387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5000"/>
              </a:lnSpc>
              <a:defRPr sz="24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Database</a:t>
            </a:r>
          </a:p>
        </p:txBody>
      </p:sp>
      <p:sp>
        <p:nvSpPr>
          <p:cNvPr id="177" name="Google Shape;171;p19"/>
          <p:cNvSpPr txBox="1"/>
          <p:nvPr/>
        </p:nvSpPr>
        <p:spPr>
          <a:xfrm>
            <a:off x="9943266" y="5840610"/>
            <a:ext cx="3823335" cy="768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3157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Stores user, donor, and blood availability data securely.</a:t>
            </a:r>
          </a:p>
        </p:txBody>
      </p:sp>
      <p:pic>
        <p:nvPicPr>
          <p:cNvPr id="178" name="Google Shape;172;p19" descr="Google Shape;172;p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7180" y="2489239"/>
            <a:ext cx="4515923" cy="4515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Google Shape;173;p19" descr="Google Shape;173;p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0752" y="5931337"/>
            <a:ext cx="369214" cy="3692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79;p20"/>
          <p:cNvSpPr txBox="1"/>
          <p:nvPr/>
        </p:nvSpPr>
        <p:spPr>
          <a:xfrm>
            <a:off x="764858" y="601027"/>
            <a:ext cx="7373302" cy="759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124418"/>
              </a:lnSpc>
              <a:defRPr sz="43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Robust Security Features</a:t>
            </a:r>
          </a:p>
        </p:txBody>
      </p:sp>
      <p:pic>
        <p:nvPicPr>
          <p:cNvPr id="182" name="Google Shape;180;p20" descr="Google Shape;180;p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1981596"/>
            <a:ext cx="4920378" cy="4920379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Google Shape;181;p20"/>
          <p:cNvSpPr txBox="1"/>
          <p:nvPr/>
        </p:nvSpPr>
        <p:spPr>
          <a:xfrm>
            <a:off x="6226016" y="1808440"/>
            <a:ext cx="7647145" cy="664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1764"/>
              </a:lnSpc>
              <a:defRPr sz="17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Protecting sensitive user data is paramount. Our system employs advanced security measures.</a:t>
            </a:r>
          </a:p>
        </p:txBody>
      </p:sp>
      <p:sp>
        <p:nvSpPr>
          <p:cNvPr id="184" name="Google Shape;182;p20"/>
          <p:cNvSpPr/>
          <p:nvPr/>
        </p:nvSpPr>
        <p:spPr>
          <a:xfrm>
            <a:off x="6226016" y="3081457"/>
            <a:ext cx="3714275" cy="2054663"/>
          </a:xfrm>
          <a:prstGeom prst="roundRect">
            <a:avLst>
              <a:gd name="adj" fmla="val 7121"/>
            </a:avLst>
          </a:prstGeom>
          <a:solidFill>
            <a:srgbClr val="09151A">
              <a:alpha val="94901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85" name="Google Shape;183;p20"/>
          <p:cNvSpPr/>
          <p:nvPr/>
        </p:nvSpPr>
        <p:spPr>
          <a:xfrm>
            <a:off x="6226016" y="3050976"/>
            <a:ext cx="3714275" cy="121921"/>
          </a:xfrm>
          <a:prstGeom prst="roundRect">
            <a:avLst>
              <a:gd name="adj" fmla="val 50000"/>
            </a:avLst>
          </a:prstGeom>
          <a:solidFill>
            <a:srgbClr val="609DFF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86" name="Google Shape;184;p20"/>
          <p:cNvSpPr/>
          <p:nvPr/>
        </p:nvSpPr>
        <p:spPr>
          <a:xfrm>
            <a:off x="7755373" y="2753678"/>
            <a:ext cx="655559" cy="655559"/>
          </a:xfrm>
          <a:prstGeom prst="roundRect">
            <a:avLst>
              <a:gd name="adj" fmla="val 50000"/>
            </a:avLst>
          </a:prstGeom>
          <a:solidFill>
            <a:srgbClr val="609DFF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pic>
        <p:nvPicPr>
          <p:cNvPr id="187" name="Google Shape;185;p20" descr="Google Shape;185;p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2065" y="2950249"/>
            <a:ext cx="262177" cy="262177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Google Shape;186;p20"/>
          <p:cNvSpPr txBox="1"/>
          <p:nvPr/>
        </p:nvSpPr>
        <p:spPr>
          <a:xfrm>
            <a:off x="6474976" y="3627833"/>
            <a:ext cx="2731890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3255"/>
              </a:lnSpc>
              <a:defRPr sz="21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JWT Authentication</a:t>
            </a:r>
          </a:p>
        </p:txBody>
      </p:sp>
      <p:sp>
        <p:nvSpPr>
          <p:cNvPr id="189" name="Google Shape;187;p20"/>
          <p:cNvSpPr txBox="1"/>
          <p:nvPr/>
        </p:nvSpPr>
        <p:spPr>
          <a:xfrm>
            <a:off x="6474976" y="4187785"/>
            <a:ext cx="3216355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1764"/>
              </a:lnSpc>
              <a:defRPr sz="17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Secure token-based access.</a:t>
            </a:r>
          </a:p>
        </p:txBody>
      </p:sp>
      <p:sp>
        <p:nvSpPr>
          <p:cNvPr id="190" name="Google Shape;188;p20"/>
          <p:cNvSpPr/>
          <p:nvPr/>
        </p:nvSpPr>
        <p:spPr>
          <a:xfrm>
            <a:off x="10158769" y="3081457"/>
            <a:ext cx="3714394" cy="2054663"/>
          </a:xfrm>
          <a:prstGeom prst="roundRect">
            <a:avLst>
              <a:gd name="adj" fmla="val 7121"/>
            </a:avLst>
          </a:prstGeom>
          <a:solidFill>
            <a:srgbClr val="09151A">
              <a:alpha val="94901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91" name="Google Shape;189;p20"/>
          <p:cNvSpPr/>
          <p:nvPr/>
        </p:nvSpPr>
        <p:spPr>
          <a:xfrm>
            <a:off x="10158769" y="3050976"/>
            <a:ext cx="3714394" cy="121921"/>
          </a:xfrm>
          <a:prstGeom prst="roundRect">
            <a:avLst>
              <a:gd name="adj" fmla="val 50000"/>
            </a:avLst>
          </a:prstGeom>
          <a:solidFill>
            <a:srgbClr val="609DFF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92" name="Google Shape;190;p20"/>
          <p:cNvSpPr/>
          <p:nvPr/>
        </p:nvSpPr>
        <p:spPr>
          <a:xfrm>
            <a:off x="11688127" y="2753678"/>
            <a:ext cx="655559" cy="655559"/>
          </a:xfrm>
          <a:prstGeom prst="roundRect">
            <a:avLst>
              <a:gd name="adj" fmla="val 50000"/>
            </a:avLst>
          </a:prstGeom>
          <a:solidFill>
            <a:srgbClr val="609DFF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pic>
        <p:nvPicPr>
          <p:cNvPr id="193" name="Google Shape;191;p20" descr="Google Shape;191;p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4818" y="2950249"/>
            <a:ext cx="262177" cy="262177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Google Shape;192;p20"/>
          <p:cNvSpPr txBox="1"/>
          <p:nvPr/>
        </p:nvSpPr>
        <p:spPr>
          <a:xfrm>
            <a:off x="10407729" y="3627833"/>
            <a:ext cx="2731890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3255"/>
              </a:lnSpc>
              <a:defRPr sz="21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Access Control</a:t>
            </a:r>
          </a:p>
        </p:txBody>
      </p:sp>
      <p:sp>
        <p:nvSpPr>
          <p:cNvPr id="195" name="Google Shape;193;p20"/>
          <p:cNvSpPr txBox="1"/>
          <p:nvPr/>
        </p:nvSpPr>
        <p:spPr>
          <a:xfrm>
            <a:off x="10407729" y="4187785"/>
            <a:ext cx="3216474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1764"/>
              </a:lnSpc>
              <a:defRPr sz="17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Ensuring authorized user access.</a:t>
            </a:r>
          </a:p>
        </p:txBody>
      </p:sp>
      <p:sp>
        <p:nvSpPr>
          <p:cNvPr id="196" name="Google Shape;194;p20"/>
          <p:cNvSpPr/>
          <p:nvPr/>
        </p:nvSpPr>
        <p:spPr>
          <a:xfrm>
            <a:off x="6226016" y="5682377"/>
            <a:ext cx="7647146" cy="1704976"/>
          </a:xfrm>
          <a:prstGeom prst="roundRect">
            <a:avLst>
              <a:gd name="adj" fmla="val 8581"/>
            </a:avLst>
          </a:prstGeom>
          <a:solidFill>
            <a:srgbClr val="09151A">
              <a:alpha val="94901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97" name="Google Shape;195;p20"/>
          <p:cNvSpPr/>
          <p:nvPr/>
        </p:nvSpPr>
        <p:spPr>
          <a:xfrm>
            <a:off x="6226016" y="5651896"/>
            <a:ext cx="7647146" cy="121921"/>
          </a:xfrm>
          <a:prstGeom prst="roundRect">
            <a:avLst>
              <a:gd name="adj" fmla="val 50000"/>
            </a:avLst>
          </a:prstGeom>
          <a:solidFill>
            <a:srgbClr val="609DFF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98" name="Google Shape;196;p20"/>
          <p:cNvSpPr/>
          <p:nvPr/>
        </p:nvSpPr>
        <p:spPr>
          <a:xfrm>
            <a:off x="9721809" y="5354597"/>
            <a:ext cx="655559" cy="655559"/>
          </a:xfrm>
          <a:prstGeom prst="roundRect">
            <a:avLst>
              <a:gd name="adj" fmla="val 50000"/>
            </a:avLst>
          </a:prstGeom>
          <a:solidFill>
            <a:srgbClr val="609DFF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pic>
        <p:nvPicPr>
          <p:cNvPr id="199" name="Google Shape;197;p20" descr="Google Shape;197;p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8502" y="5551170"/>
            <a:ext cx="262177" cy="262177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Google Shape;198;p20"/>
          <p:cNvSpPr txBox="1"/>
          <p:nvPr/>
        </p:nvSpPr>
        <p:spPr>
          <a:xfrm>
            <a:off x="6474976" y="6228755"/>
            <a:ext cx="2731890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3255"/>
              </a:lnSpc>
              <a:defRPr sz="21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Data Protection</a:t>
            </a:r>
          </a:p>
        </p:txBody>
      </p:sp>
      <p:sp>
        <p:nvSpPr>
          <p:cNvPr id="201" name="Google Shape;199;p20"/>
          <p:cNvSpPr txBox="1"/>
          <p:nvPr/>
        </p:nvSpPr>
        <p:spPr>
          <a:xfrm>
            <a:off x="6474976" y="6788705"/>
            <a:ext cx="7149228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1764"/>
              </a:lnSpc>
              <a:defRPr sz="17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Safeguarding all sensitive information.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960</Words>
  <Application>Microsoft Office PowerPoint</Application>
  <PresentationFormat>Custom</PresentationFormat>
  <Paragraphs>174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Geist</vt:lpstr>
      <vt:lpstr>Geist Bold</vt:lpstr>
      <vt:lpstr>Office Theme</vt:lpstr>
      <vt:lpstr>PowerPoint Presentation</vt:lpstr>
      <vt:lpstr>TEAM MEMBERS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Kellampalli Saathvik</cp:lastModifiedBy>
  <cp:revision>1</cp:revision>
  <dcterms:modified xsi:type="dcterms:W3CDTF">2025-12-29T06:34:36Z</dcterms:modified>
</cp:coreProperties>
</file>